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7" r:id="rId4"/>
    <p:sldId id="266" r:id="rId5"/>
    <p:sldId id="268" r:id="rId6"/>
    <p:sldId id="270" r:id="rId7"/>
    <p:sldId id="257" r:id="rId8"/>
    <p:sldId id="260" r:id="rId9"/>
    <p:sldId id="261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5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1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9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0290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STRATEGI</a:t>
            </a:r>
          </a:p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p22-mackinac-pro" pitchFamily="34" charset="-122"/>
              </a:rPr>
              <a:t>Manajemen</a:t>
            </a:r>
            <a:r>
              <a:rPr lang="en-US" sz="6036" b="1" kern="0" spc="-18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p22-mackinac-pro" pitchFamily="34" charset="-122"/>
              </a:rPr>
              <a:t> MSDMI</a:t>
            </a:r>
            <a:endParaRPr lang="en-US" sz="6036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anose="02000505000000020004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12614" y="6658928"/>
            <a:ext cx="196572" cy="146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152"/>
              </a:lnSpc>
              <a:buNone/>
            </a:pPr>
            <a:endParaRPr lang="en-US" sz="1152" dirty="0"/>
          </a:p>
        </p:txBody>
      </p:sp>
      <p:sp>
        <p:nvSpPr>
          <p:cNvPr id="9" name="Text 6"/>
          <p:cNvSpPr/>
          <p:nvPr/>
        </p:nvSpPr>
        <p:spPr>
          <a:xfrm>
            <a:off x="842486" y="3308432"/>
            <a:ext cx="3281601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by AGDA LAILY AHADIYA</a:t>
            </a:r>
            <a:endParaRPr lang="en-US" sz="2187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7B999-C49C-4332-B80B-9A73DB5AFA0F}"/>
              </a:ext>
            </a:extLst>
          </p:cNvPr>
          <p:cNvSpPr txBox="1"/>
          <p:nvPr/>
        </p:nvSpPr>
        <p:spPr>
          <a:xfrm>
            <a:off x="200490" y="7783437"/>
            <a:ext cx="621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 SDM INTERNASIONAL – IKBIS SURABAYA</a:t>
            </a:r>
            <a:endParaRPr lang="en-ID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76831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F707B-04A3-4AD3-A88C-F86645371606}"/>
              </a:ext>
            </a:extLst>
          </p:cNvPr>
          <p:cNvSpPr txBox="1"/>
          <p:nvPr/>
        </p:nvSpPr>
        <p:spPr>
          <a:xfrm>
            <a:off x="200490" y="7783437"/>
            <a:ext cx="621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 SDM INTERNASIONAL – IKBIS SURABAYA</a:t>
            </a:r>
            <a:endParaRPr lang="en-ID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E847F-872F-45A6-9A66-BF94D1D82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3" r="29373"/>
          <a:stretch/>
        </p:blipFill>
        <p:spPr>
          <a:xfrm>
            <a:off x="11133221" y="1"/>
            <a:ext cx="3497179" cy="8229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112680-923B-4C91-8287-F2AE06CB66F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1" b="89336" l="435" r="96087">
                        <a14:foregroundMark x1="7391" y1="43357" x2="7391" y2="43357"/>
                        <a14:foregroundMark x1="435" y1="43881" x2="435" y2="43881"/>
                        <a14:foregroundMark x1="39565" y1="4545" x2="39565" y2="4545"/>
                        <a14:foregroundMark x1="94130" y1="32168" x2="94130" y2="32168"/>
                        <a14:foregroundMark x1="96087" y1="45804" x2="96087" y2="45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648" y="636307"/>
            <a:ext cx="4269205" cy="2654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59AEB0-A755-4C99-AD8B-1EE5D21D5FC1}"/>
              </a:ext>
            </a:extLst>
          </p:cNvPr>
          <p:cNvSpPr txBox="1"/>
          <p:nvPr/>
        </p:nvSpPr>
        <p:spPr>
          <a:xfrm>
            <a:off x="1413166" y="1363308"/>
            <a:ext cx="2768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STRATEGI</a:t>
            </a: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MSDMI</a:t>
            </a:r>
            <a:endParaRPr lang="en-ID" sz="3600" dirty="0">
              <a:latin typeface="Arial Black" panose="020B0A040201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43A291-B4FE-4699-AB5B-AFC749FAB5EE}"/>
              </a:ext>
            </a:extLst>
          </p:cNvPr>
          <p:cNvCxnSpPr/>
          <p:nvPr/>
        </p:nvCxnSpPr>
        <p:spPr>
          <a:xfrm>
            <a:off x="2797647" y="2563637"/>
            <a:ext cx="0" cy="12864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466EA07-8B40-47FD-AAAD-7CB9F5B84C4E}"/>
              </a:ext>
            </a:extLst>
          </p:cNvPr>
          <p:cNvSpPr txBox="1"/>
          <p:nvPr/>
        </p:nvSpPr>
        <p:spPr>
          <a:xfrm>
            <a:off x="1150150" y="4017640"/>
            <a:ext cx="3294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Bookman Old Style" panose="02050604050505020204" pitchFamily="18" charset="0"/>
              </a:rPr>
              <a:t>Serangkaian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rencana</a:t>
            </a:r>
            <a:r>
              <a:rPr lang="en-US" sz="2800" dirty="0">
                <a:latin typeface="Bookman Old Style" panose="02050604050505020204" pitchFamily="18" charset="0"/>
              </a:rPr>
              <a:t> dan </a:t>
            </a:r>
            <a:r>
              <a:rPr lang="en-US" sz="2800" dirty="0" err="1">
                <a:latin typeface="Bookman Old Style" panose="02050604050505020204" pitchFamily="18" charset="0"/>
              </a:rPr>
              <a:t>tindakan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  <a:r>
              <a:rPr lang="en-US" sz="2800" dirty="0" err="1">
                <a:latin typeface="Bookman Old Style" panose="02050604050505020204" pitchFamily="18" charset="0"/>
              </a:rPr>
              <a:t>untuk</a:t>
            </a:r>
            <a:r>
              <a:rPr lang="en-US" sz="2800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Bookman Old Style" panose="02050604050505020204" pitchFamily="18" charset="0"/>
              </a:rPr>
              <a:t>Mengelola</a:t>
            </a:r>
            <a:r>
              <a:rPr lang="en-US" sz="2800" dirty="0">
                <a:latin typeface="Bookman Old Style" panose="02050604050505020204" pitchFamily="18" charset="0"/>
              </a:rPr>
              <a:t> SDM pada </a:t>
            </a:r>
            <a:r>
              <a:rPr lang="en-US" sz="2800" dirty="0" err="1">
                <a:latin typeface="Bookman Old Style" panose="02050604050505020204" pitchFamily="18" charset="0"/>
              </a:rPr>
              <a:t>skala</a:t>
            </a:r>
            <a:r>
              <a:rPr lang="en-US" sz="2800" dirty="0">
                <a:latin typeface="Bookman Old Style" panose="02050604050505020204" pitchFamily="18" charset="0"/>
              </a:rPr>
              <a:t> global</a:t>
            </a:r>
            <a:endParaRPr lang="en-ID" sz="2800" dirty="0">
              <a:latin typeface="Bookman Old Style" panose="020506040505050202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D353B4-FD68-4BEA-9B0E-83A08176051E}"/>
              </a:ext>
            </a:extLst>
          </p:cNvPr>
          <p:cNvCxnSpPr>
            <a:cxnSpLocks/>
          </p:cNvCxnSpPr>
          <p:nvPr/>
        </p:nvCxnSpPr>
        <p:spPr>
          <a:xfrm>
            <a:off x="4182129" y="2004171"/>
            <a:ext cx="15449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7">
            <a:extLst>
              <a:ext uri="{FF2B5EF4-FFF2-40B4-BE49-F238E27FC236}">
                <a16:creationId xmlns:a16="http://schemas.microsoft.com/office/drawing/2014/main" id="{6B87F373-58CF-4967-BBAA-19585C20FED9}"/>
              </a:ext>
            </a:extLst>
          </p:cNvPr>
          <p:cNvSpPr/>
          <p:nvPr/>
        </p:nvSpPr>
        <p:spPr>
          <a:xfrm>
            <a:off x="6917308" y="3494108"/>
            <a:ext cx="107037" cy="3559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03"/>
              </a:lnSpc>
              <a:buNone/>
            </a:pPr>
            <a:r>
              <a:rPr lang="en-US" sz="2242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242" dirty="0"/>
          </a:p>
        </p:txBody>
      </p:sp>
      <p:sp>
        <p:nvSpPr>
          <p:cNvPr id="36" name="Shape 4">
            <a:extLst>
              <a:ext uri="{FF2B5EF4-FFF2-40B4-BE49-F238E27FC236}">
                <a16:creationId xmlns:a16="http://schemas.microsoft.com/office/drawing/2014/main" id="{6581F53B-964E-434D-B439-72BE7C3765D9}"/>
              </a:ext>
            </a:extLst>
          </p:cNvPr>
          <p:cNvSpPr/>
          <p:nvPr/>
        </p:nvSpPr>
        <p:spPr>
          <a:xfrm>
            <a:off x="6934347" y="2123752"/>
            <a:ext cx="45719" cy="3523070"/>
          </a:xfrm>
          <a:prstGeom prst="roundRect">
            <a:avLst>
              <a:gd name="adj" fmla="val 225646"/>
            </a:avLst>
          </a:prstGeom>
          <a:solidFill>
            <a:srgbClr val="C6BDDA"/>
          </a:solidFill>
          <a:ln/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5C62028-46B5-47D1-91D3-0360F518E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52" b="97533" l="7083" r="90000">
                        <a14:foregroundMark x1="7361" y1="36812" x2="7361" y2="36812"/>
                        <a14:foregroundMark x1="32639" y1="6452" x2="32639" y2="6452"/>
                        <a14:foregroundMark x1="71806" y1="85958" x2="71806" y2="85958"/>
                        <a14:foregroundMark x1="68056" y1="77609" x2="68056" y2="77609"/>
                        <a14:foregroundMark x1="65139" y1="77609" x2="65139" y2="77609"/>
                        <a14:foregroundMark x1="63056" y1="78558" x2="63056" y2="78558"/>
                        <a14:foregroundMark x1="84861" y1="97533" x2="84861" y2="97533"/>
                        <a14:foregroundMark x1="84861" y1="97154" x2="84861" y2="97154"/>
                        <a14:foregroundMark x1="57083" y1="69639" x2="57083" y2="69639"/>
                        <a14:backgroundMark x1="69583" y1="83491" x2="69583" y2="83491"/>
                        <a14:backgroundMark x1="69583" y1="80266" x2="69583" y2="80266"/>
                        <a14:backgroundMark x1="69583" y1="80266" x2="69583" y2="80266"/>
                        <a14:backgroundMark x1="69583" y1="80266" x2="69583" y2="80266"/>
                        <a14:backgroundMark x1="68194" y1="82163" x2="68194" y2="82163"/>
                        <a14:backgroundMark x1="66667" y1="79886" x2="66667" y2="78368"/>
                        <a14:backgroundMark x1="66667" y1="77419" x2="66667" y2="77419"/>
                        <a14:backgroundMark x1="65972" y1="76281" x2="65139" y2="76281"/>
                        <a14:backgroundMark x1="65139" y1="76281" x2="65139" y2="76281"/>
                        <a14:backgroundMark x1="69861" y1="82163" x2="69861" y2="82163"/>
                        <a14:backgroundMark x1="71944" y1="82732" x2="71944" y2="82732"/>
                        <a14:backgroundMark x1="74028" y1="85958" x2="74028" y2="85958"/>
                        <a14:backgroundMark x1="76389" y1="89753" x2="77083" y2="91461"/>
                        <a14:backgroundMark x1="77083" y1="91651" x2="77083" y2="91651"/>
                        <a14:backgroundMark x1="83472" y1="97723" x2="83472" y2="97723"/>
                        <a14:backgroundMark x1="83750" y1="97533" x2="83750" y2="97533"/>
                        <a14:backgroundMark x1="86528" y1="98482" x2="86528" y2="98482"/>
                        <a14:backgroundMark x1="84861" y1="97723" x2="84861" y2="97723"/>
                      </a14:backgroundRemoval>
                    </a14:imgEffect>
                  </a14:imgLayer>
                </a14:imgProps>
              </a:ext>
            </a:extLst>
          </a:blip>
          <a:srcRect l="4315" r="35029" b="13408"/>
          <a:stretch/>
        </p:blipFill>
        <p:spPr>
          <a:xfrm>
            <a:off x="6016238" y="997343"/>
            <a:ext cx="1927075" cy="2013656"/>
          </a:xfrm>
          <a:prstGeom prst="rect">
            <a:avLst/>
          </a:prstGeom>
        </p:spPr>
      </p:pic>
      <p:sp>
        <p:nvSpPr>
          <p:cNvPr id="32" name="Shape 6">
            <a:extLst>
              <a:ext uri="{FF2B5EF4-FFF2-40B4-BE49-F238E27FC236}">
                <a16:creationId xmlns:a16="http://schemas.microsoft.com/office/drawing/2014/main" id="{7C61A347-4920-4C03-B272-8FDBC5A7A7D3}"/>
              </a:ext>
            </a:extLst>
          </p:cNvPr>
          <p:cNvSpPr/>
          <p:nvPr/>
        </p:nvSpPr>
        <p:spPr>
          <a:xfrm>
            <a:off x="6757288" y="3458627"/>
            <a:ext cx="427077" cy="427077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34" name="Shape 11">
            <a:extLst>
              <a:ext uri="{FF2B5EF4-FFF2-40B4-BE49-F238E27FC236}">
                <a16:creationId xmlns:a16="http://schemas.microsoft.com/office/drawing/2014/main" id="{34BB7F4B-FC47-4711-A989-B6624B6EBACB}"/>
              </a:ext>
            </a:extLst>
          </p:cNvPr>
          <p:cNvSpPr/>
          <p:nvPr/>
        </p:nvSpPr>
        <p:spPr>
          <a:xfrm>
            <a:off x="6757288" y="4407793"/>
            <a:ext cx="427077" cy="427077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35" name="Shape 16">
            <a:extLst>
              <a:ext uri="{FF2B5EF4-FFF2-40B4-BE49-F238E27FC236}">
                <a16:creationId xmlns:a16="http://schemas.microsoft.com/office/drawing/2014/main" id="{0F79AA60-5178-4F74-A6D9-C67D86725BC9}"/>
              </a:ext>
            </a:extLst>
          </p:cNvPr>
          <p:cNvSpPr/>
          <p:nvPr/>
        </p:nvSpPr>
        <p:spPr>
          <a:xfrm>
            <a:off x="6757288" y="5414981"/>
            <a:ext cx="427077" cy="427077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2C10C6-6A56-4785-98A4-9267B8D5C537}"/>
              </a:ext>
            </a:extLst>
          </p:cNvPr>
          <p:cNvSpPr txBox="1"/>
          <p:nvPr/>
        </p:nvSpPr>
        <p:spPr>
          <a:xfrm>
            <a:off x="6820612" y="34941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1</a:t>
            </a:r>
            <a:endParaRPr lang="en-ID" sz="2000" b="1" dirty="0">
              <a:latin typeface="Arial Black" panose="020B0A04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237388-13CA-4547-A41B-E4777D4738A1}"/>
              </a:ext>
            </a:extLst>
          </p:cNvPr>
          <p:cNvSpPr txBox="1"/>
          <p:nvPr/>
        </p:nvSpPr>
        <p:spPr>
          <a:xfrm>
            <a:off x="6794918" y="446468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2</a:t>
            </a:r>
            <a:endParaRPr lang="en-ID" sz="2000" b="1" dirty="0">
              <a:latin typeface="Arial Black" panose="020B0A04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497CAC-EF0B-44A7-B1A4-03DB28222618}"/>
              </a:ext>
            </a:extLst>
          </p:cNvPr>
          <p:cNvSpPr txBox="1"/>
          <p:nvPr/>
        </p:nvSpPr>
        <p:spPr>
          <a:xfrm>
            <a:off x="7201404" y="3290639"/>
            <a:ext cx="3619902" cy="963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Bookman Old Style" panose="02050604050505020204" pitchFamily="18" charset="0"/>
              </a:rPr>
              <a:t>Pengembangan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kompetensi</a:t>
            </a:r>
            <a:endParaRPr lang="en-US" sz="20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Bookman Old Style" panose="02050604050505020204" pitchFamily="18" charset="0"/>
              </a:rPr>
              <a:t>Internasional</a:t>
            </a:r>
            <a:endParaRPr lang="en-ID" sz="2000" dirty="0">
              <a:latin typeface="Bookman Old Style" panose="02050604050505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6C0940-3FEA-4A04-B305-BB8FF93FC34D}"/>
              </a:ext>
            </a:extLst>
          </p:cNvPr>
          <p:cNvSpPr txBox="1"/>
          <p:nvPr/>
        </p:nvSpPr>
        <p:spPr>
          <a:xfrm>
            <a:off x="7191122" y="4255133"/>
            <a:ext cx="3497178" cy="96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Bookman Old Style" panose="02050604050505020204" pitchFamily="18" charset="0"/>
              </a:rPr>
              <a:t>Pengelolaan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keanekaragaman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budaya</a:t>
            </a:r>
            <a:endParaRPr lang="en-ID" sz="2000" dirty="0">
              <a:latin typeface="Bookman Old Style" panose="02050604050505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D371F3-3466-4D57-9D9F-F5CF40A70283}"/>
              </a:ext>
            </a:extLst>
          </p:cNvPr>
          <p:cNvSpPr txBox="1"/>
          <p:nvPr/>
        </p:nvSpPr>
        <p:spPr>
          <a:xfrm>
            <a:off x="7215521" y="5278213"/>
            <a:ext cx="3448380" cy="1425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Bookman Old Style" panose="02050604050505020204" pitchFamily="18" charset="0"/>
              </a:rPr>
              <a:t>Penerapan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praktik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msdm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ookman Old Style" panose="02050604050505020204" pitchFamily="18" charset="0"/>
              </a:rPr>
              <a:t>di </a:t>
            </a:r>
            <a:r>
              <a:rPr lang="en-US" sz="2000" dirty="0" err="1">
                <a:latin typeface="Bookman Old Style" panose="02050604050505020204" pitchFamily="18" charset="0"/>
              </a:rPr>
              <a:t>seluruh</a:t>
            </a:r>
            <a:r>
              <a:rPr lang="en-US" sz="2000" dirty="0">
                <a:latin typeface="Bookman Old Style" panose="02050604050505020204" pitchFamily="18" charset="0"/>
              </a:rPr>
              <a:t> wilayah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Bookman Old Style" panose="02050604050505020204" pitchFamily="18" charset="0"/>
              </a:rPr>
              <a:t>operasional</a:t>
            </a:r>
            <a:endParaRPr lang="en-ID" sz="2000" dirty="0">
              <a:latin typeface="Bookman Old Style" panose="02050604050505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E1E28F-1DE6-46F2-9F7C-A8131BBE70EF}"/>
              </a:ext>
            </a:extLst>
          </p:cNvPr>
          <p:cNvSpPr txBox="1"/>
          <p:nvPr/>
        </p:nvSpPr>
        <p:spPr>
          <a:xfrm>
            <a:off x="6801681" y="54449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</a:rPr>
              <a:t>3</a:t>
            </a:r>
            <a:endParaRPr lang="en-ID" sz="20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F707B-04A3-4AD3-A88C-F86645371606}"/>
              </a:ext>
            </a:extLst>
          </p:cNvPr>
          <p:cNvSpPr txBox="1"/>
          <p:nvPr/>
        </p:nvSpPr>
        <p:spPr>
          <a:xfrm>
            <a:off x="200490" y="7783437"/>
            <a:ext cx="621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 SDM INTERNASIONAL – IKBIS SURABAYA</a:t>
            </a:r>
            <a:endParaRPr lang="en-ID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E847F-872F-45A6-9A66-BF94D1D82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3" r="29373"/>
          <a:stretch/>
        </p:blipFill>
        <p:spPr>
          <a:xfrm>
            <a:off x="11133221" y="1"/>
            <a:ext cx="3497179" cy="8229599"/>
          </a:xfrm>
          <a:prstGeom prst="rect">
            <a:avLst/>
          </a:prstGeom>
        </p:spPr>
      </p:pic>
      <p:sp>
        <p:nvSpPr>
          <p:cNvPr id="33" name="Text 7">
            <a:extLst>
              <a:ext uri="{FF2B5EF4-FFF2-40B4-BE49-F238E27FC236}">
                <a16:creationId xmlns:a16="http://schemas.microsoft.com/office/drawing/2014/main" id="{6B87F373-58CF-4967-BBAA-19585C20FED9}"/>
              </a:ext>
            </a:extLst>
          </p:cNvPr>
          <p:cNvSpPr/>
          <p:nvPr/>
        </p:nvSpPr>
        <p:spPr>
          <a:xfrm>
            <a:off x="6917308" y="3494108"/>
            <a:ext cx="107037" cy="3559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03"/>
              </a:lnSpc>
              <a:buNone/>
            </a:pPr>
            <a:endParaRPr lang="en-US" sz="2242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113606-E670-40B7-BA77-1A14B4E94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80704"/>
              </p:ext>
            </p:extLst>
          </p:nvPr>
        </p:nvGraphicFramePr>
        <p:xfrm>
          <a:off x="834189" y="751278"/>
          <a:ext cx="97536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3511914129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96949201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104340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Schuler dan </a:t>
                      </a:r>
                      <a:r>
                        <a:rPr lang="en-US" sz="2000" dirty="0" err="1">
                          <a:latin typeface="Bookman Old Style" panose="02050604050505020204" pitchFamily="18" charset="0"/>
                        </a:rPr>
                        <a:t>Tarique</a:t>
                      </a:r>
                      <a:endParaRPr lang="en-ID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Dowling, </a:t>
                      </a:r>
                      <a:r>
                        <a:rPr lang="en-US" sz="2000" dirty="0" err="1">
                          <a:latin typeface="Bookman Old Style" panose="02050604050505020204" pitchFamily="18" charset="0"/>
                        </a:rPr>
                        <a:t>Ferting</a:t>
                      </a: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, dan Engle</a:t>
                      </a:r>
                      <a:endParaRPr lang="en-ID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Bookman Old Style" panose="02050604050505020204" pitchFamily="18" charset="0"/>
                        </a:rPr>
                        <a:t>Shenkar</a:t>
                      </a: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 dan Luo</a:t>
                      </a:r>
                      <a:endParaRPr lang="en-ID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21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</a:rPr>
                        <a:t>Standar</a:t>
                      </a:r>
                      <a:r>
                        <a:rPr lang="en-US" sz="2000" dirty="0"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</a:rPr>
                        <a:t> global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highlight>
                            <a:srgbClr val="00FFFF"/>
                          </a:highlight>
                          <a:latin typeface="Bookman Old Style" panose="02050604050505020204" pitchFamily="18" charset="0"/>
                        </a:rPr>
                        <a:t>Diferensiasi</a:t>
                      </a:r>
                      <a:r>
                        <a:rPr lang="en-US" sz="2000" dirty="0">
                          <a:highlight>
                            <a:srgbClr val="00FFFF"/>
                          </a:highlight>
                          <a:latin typeface="Bookman Old Style" panose="02050604050505020204" pitchFamily="18" charset="0"/>
                        </a:rPr>
                        <a:t> global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>
                          <a:highlight>
                            <a:srgbClr val="00FF00"/>
                          </a:highlight>
                          <a:latin typeface="Bookman Old Style" panose="02050604050505020204" pitchFamily="18" charset="0"/>
                        </a:rPr>
                        <a:t>Integrasi global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highlight>
                            <a:srgbClr val="FF00FF"/>
                          </a:highlight>
                          <a:latin typeface="Bookman Old Style" panose="02050604050505020204" pitchFamily="18" charset="0"/>
                        </a:rPr>
                        <a:t>Inovasi</a:t>
                      </a:r>
                      <a:r>
                        <a:rPr lang="en-US" sz="2000" dirty="0">
                          <a:highlight>
                            <a:srgbClr val="FF00FF"/>
                          </a:highlight>
                          <a:latin typeface="Bookman Old Style" panose="02050604050505020204" pitchFamily="18" charset="0"/>
                        </a:rPr>
                        <a:t> global</a:t>
                      </a:r>
                      <a:endParaRPr lang="en-ID" sz="2000" dirty="0">
                        <a:highlight>
                          <a:srgbClr val="FF00FF"/>
                        </a:highligh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</a:rPr>
                        <a:t>Standarisasi</a:t>
                      </a:r>
                      <a:endParaRPr lang="en-US" sz="2000" dirty="0">
                        <a:highlight>
                          <a:srgbClr val="FFFF00"/>
                        </a:highlight>
                        <a:latin typeface="Bookman Old Style" panose="02050604050505020204" pitchFamily="18" charset="0"/>
                      </a:endParaRP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highlight>
                            <a:srgbClr val="00FFFF"/>
                          </a:highlight>
                          <a:latin typeface="Bookman Old Style" panose="02050604050505020204" pitchFamily="18" charset="0"/>
                        </a:rPr>
                        <a:t>Lokalisme</a:t>
                      </a:r>
                      <a:endParaRPr lang="en-US" sz="2000" dirty="0">
                        <a:highlight>
                          <a:srgbClr val="00FFFF"/>
                        </a:highlight>
                        <a:latin typeface="Bookman Old Style" panose="02050604050505020204" pitchFamily="18" charset="0"/>
                      </a:endParaRP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highlight>
                            <a:srgbClr val="00FF00"/>
                          </a:highlight>
                          <a:latin typeface="Bookman Old Style" panose="02050604050505020204" pitchFamily="18" charset="0"/>
                        </a:rPr>
                        <a:t>transnasionalisme</a:t>
                      </a:r>
                      <a:endParaRPr lang="en-ID" sz="2000" dirty="0">
                        <a:highlight>
                          <a:srgbClr val="00FF00"/>
                        </a:highlight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highlight>
                            <a:srgbClr val="00FFFF"/>
                          </a:highlight>
                          <a:latin typeface="Bookman Old Style" panose="02050604050505020204" pitchFamily="18" charset="0"/>
                        </a:rPr>
                        <a:t>Adaptasi</a:t>
                      </a:r>
                      <a:endParaRPr lang="en-US" sz="2000" dirty="0">
                        <a:highlight>
                          <a:srgbClr val="00FFFF"/>
                        </a:highlight>
                        <a:latin typeface="Bookman Old Style" panose="02050604050505020204" pitchFamily="18" charset="0"/>
                      </a:endParaRP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highlight>
                            <a:srgbClr val="FF00FF"/>
                          </a:highlight>
                          <a:latin typeface="Bookman Old Style" panose="02050604050505020204" pitchFamily="18" charset="0"/>
                        </a:rPr>
                        <a:t>Inovasi</a:t>
                      </a:r>
                      <a:endParaRPr lang="en-US" sz="2000" dirty="0">
                        <a:highlight>
                          <a:srgbClr val="FF00FF"/>
                        </a:highlight>
                        <a:latin typeface="Bookman Old Style" panose="02050604050505020204" pitchFamily="18" charset="0"/>
                      </a:endParaRP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>
                          <a:highlight>
                            <a:srgbClr val="00FF00"/>
                          </a:highlight>
                          <a:latin typeface="Bookman Old Style" panose="02050604050505020204" pitchFamily="18" charset="0"/>
                        </a:rPr>
                        <a:t>Integrasi</a:t>
                      </a:r>
                    </a:p>
                    <a:p>
                      <a:pPr marL="342900" indent="-342900" algn="ctr">
                        <a:buFont typeface="+mj-lt"/>
                        <a:buAutoNum type="arabicPeriod"/>
                      </a:pPr>
                      <a:r>
                        <a:rPr lang="en-US" sz="2000" dirty="0" err="1">
                          <a:latin typeface="Bookman Old Style" panose="02050604050505020204" pitchFamily="18" charset="0"/>
                        </a:rPr>
                        <a:t>pemantauan</a:t>
                      </a:r>
                      <a:endParaRPr lang="en-ID" sz="2000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489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55363E-65FA-498C-8C99-9D908A4D42A7}"/>
              </a:ext>
            </a:extLst>
          </p:cNvPr>
          <p:cNvSpPr txBox="1"/>
          <p:nvPr/>
        </p:nvSpPr>
        <p:spPr>
          <a:xfrm>
            <a:off x="834189" y="3494107"/>
            <a:ext cx="9689507" cy="327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highlight>
                  <a:srgbClr val="FFFF00"/>
                </a:highlight>
                <a:latin typeface="Bookman Old Style" panose="02050604050505020204" pitchFamily="18" charset="0"/>
              </a:rPr>
              <a:t>Penggunaan</a:t>
            </a:r>
            <a:r>
              <a:rPr lang="en-US" sz="2000" dirty="0">
                <a:highlight>
                  <a:srgbClr val="FFFF00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FFFF00"/>
                </a:highlight>
                <a:latin typeface="Bookman Old Style" panose="02050604050505020204" pitchFamily="18" charset="0"/>
              </a:rPr>
              <a:t>praktik</a:t>
            </a:r>
            <a:r>
              <a:rPr lang="en-US" sz="2000" dirty="0">
                <a:highlight>
                  <a:srgbClr val="FFFF00"/>
                </a:highlight>
                <a:latin typeface="Bookman Old Style" panose="02050604050505020204" pitchFamily="18" charset="0"/>
              </a:rPr>
              <a:t> MSDM </a:t>
            </a:r>
            <a:r>
              <a:rPr lang="en-US" sz="2000" dirty="0" err="1">
                <a:highlight>
                  <a:srgbClr val="FFFF00"/>
                </a:highlight>
                <a:latin typeface="Bookman Old Style" panose="02050604050505020204" pitchFamily="18" charset="0"/>
              </a:rPr>
              <a:t>diseluruh</a:t>
            </a:r>
            <a:r>
              <a:rPr lang="en-US" sz="2000" dirty="0">
                <a:highlight>
                  <a:srgbClr val="FFFF00"/>
                </a:highlight>
                <a:latin typeface="Bookman Old Style" panose="02050604050505020204" pitchFamily="18" charset="0"/>
              </a:rPr>
              <a:t> wilayah </a:t>
            </a:r>
            <a:r>
              <a:rPr lang="en-US" sz="2000" dirty="0" err="1">
                <a:highlight>
                  <a:srgbClr val="FFFF00"/>
                </a:highlight>
                <a:latin typeface="Bookman Old Style" panose="02050604050505020204" pitchFamily="18" charset="0"/>
              </a:rPr>
              <a:t>operasi</a:t>
            </a:r>
            <a:r>
              <a:rPr lang="en-US" sz="2000" dirty="0">
                <a:highlight>
                  <a:srgbClr val="FFFF00"/>
                </a:highlight>
                <a:latin typeface="Bookman Old Style" panose="02050604050505020204" pitchFamily="18" charset="0"/>
              </a:rPr>
              <a:t> global </a:t>
            </a:r>
            <a:r>
              <a:rPr lang="en-US" sz="2000" dirty="0" err="1">
                <a:highlight>
                  <a:srgbClr val="FFFF00"/>
                </a:highlight>
                <a:latin typeface="Bookman Old Style" panose="02050604050505020204" pitchFamily="18" charset="0"/>
              </a:rPr>
              <a:t>perusahaan</a:t>
            </a:r>
            <a:endParaRPr lang="en-US" sz="2000" dirty="0">
              <a:highlight>
                <a:srgbClr val="FFFF00"/>
              </a:highlight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highlight>
                  <a:srgbClr val="00FFFF"/>
                </a:highlight>
                <a:latin typeface="Bookman Old Style" panose="02050604050505020204" pitchFamily="18" charset="0"/>
              </a:rPr>
              <a:t>Penggunaan</a:t>
            </a:r>
            <a:r>
              <a:rPr lang="en-US" sz="2000" dirty="0">
                <a:highlight>
                  <a:srgbClr val="00FFFF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00FFFF"/>
                </a:highlight>
                <a:latin typeface="Bookman Old Style" panose="02050604050505020204" pitchFamily="18" charset="0"/>
              </a:rPr>
              <a:t>praktik</a:t>
            </a:r>
            <a:r>
              <a:rPr lang="en-US" sz="2000" dirty="0">
                <a:highlight>
                  <a:srgbClr val="00FFFF"/>
                </a:highlight>
                <a:latin typeface="Bookman Old Style" panose="02050604050505020204" pitchFamily="18" charset="0"/>
              </a:rPr>
              <a:t> MSDM </a:t>
            </a:r>
            <a:r>
              <a:rPr lang="en-US" sz="2000" dirty="0" err="1">
                <a:highlight>
                  <a:srgbClr val="00FFFF"/>
                </a:highlight>
                <a:latin typeface="Bookman Old Style" panose="02050604050505020204" pitchFamily="18" charset="0"/>
              </a:rPr>
              <a:t>harus</a:t>
            </a:r>
            <a:r>
              <a:rPr lang="en-US" sz="2000" dirty="0">
                <a:highlight>
                  <a:srgbClr val="00FFFF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00FFFF"/>
                </a:highlight>
                <a:latin typeface="Bookman Old Style" panose="02050604050505020204" pitchFamily="18" charset="0"/>
              </a:rPr>
              <a:t>disesuaikan</a:t>
            </a:r>
            <a:r>
              <a:rPr lang="en-US" sz="2000" dirty="0">
                <a:highlight>
                  <a:srgbClr val="00FFFF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00FFFF"/>
                </a:highlight>
                <a:latin typeface="Bookman Old Style" panose="02050604050505020204" pitchFamily="18" charset="0"/>
              </a:rPr>
              <a:t>dgn</a:t>
            </a:r>
            <a:r>
              <a:rPr lang="en-US" sz="2000" dirty="0">
                <a:highlight>
                  <a:srgbClr val="00FFFF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00FFFF"/>
                </a:highlight>
                <a:latin typeface="Bookman Old Style" panose="02050604050505020204" pitchFamily="18" charset="0"/>
              </a:rPr>
              <a:t>kondisi</a:t>
            </a:r>
            <a:r>
              <a:rPr lang="en-US" sz="2000" dirty="0">
                <a:highlight>
                  <a:srgbClr val="00FFFF"/>
                </a:highlight>
                <a:latin typeface="Bookman Old Style" panose="02050604050505020204" pitchFamily="18" charset="0"/>
              </a:rPr>
              <a:t> masing-masing negara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highlight>
                  <a:srgbClr val="00FF00"/>
                </a:highlight>
                <a:latin typeface="Bookman Old Style" panose="02050604050505020204" pitchFamily="18" charset="0"/>
              </a:rPr>
              <a:t>Upaya</a:t>
            </a:r>
            <a:r>
              <a:rPr lang="en-US" sz="2000" dirty="0">
                <a:highlight>
                  <a:srgbClr val="00FF00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00FF00"/>
                </a:highlight>
                <a:latin typeface="Bookman Old Style" panose="02050604050505020204" pitchFamily="18" charset="0"/>
              </a:rPr>
              <a:t>untuk</a:t>
            </a:r>
            <a:r>
              <a:rPr lang="en-US" sz="2000" dirty="0">
                <a:highlight>
                  <a:srgbClr val="00FF00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00FF00"/>
                </a:highlight>
                <a:latin typeface="Bookman Old Style" panose="02050604050505020204" pitchFamily="18" charset="0"/>
              </a:rPr>
              <a:t>meningkatkan</a:t>
            </a:r>
            <a:r>
              <a:rPr lang="en-US" sz="2000" dirty="0">
                <a:highlight>
                  <a:srgbClr val="00FF00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00FF00"/>
                </a:highlight>
                <a:latin typeface="Bookman Old Style" panose="02050604050505020204" pitchFamily="18" charset="0"/>
              </a:rPr>
              <a:t>mutu</a:t>
            </a:r>
            <a:r>
              <a:rPr lang="en-US" sz="2000" dirty="0">
                <a:highlight>
                  <a:srgbClr val="00FF00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00FF00"/>
                </a:highlight>
                <a:latin typeface="Bookman Old Style" panose="02050604050505020204" pitchFamily="18" charset="0"/>
              </a:rPr>
              <a:t>kebijakan</a:t>
            </a:r>
            <a:r>
              <a:rPr lang="en-US" sz="2000" dirty="0">
                <a:highlight>
                  <a:srgbClr val="00FF00"/>
                </a:highlight>
                <a:latin typeface="Bookman Old Style" panose="02050604050505020204" pitchFamily="18" charset="0"/>
              </a:rPr>
              <a:t> MSDM </a:t>
            </a:r>
            <a:r>
              <a:rPr lang="en-US" sz="2000" dirty="0" err="1">
                <a:highlight>
                  <a:srgbClr val="00FF00"/>
                </a:highlight>
                <a:latin typeface="Bookman Old Style" panose="02050604050505020204" pitchFamily="18" charset="0"/>
              </a:rPr>
              <a:t>secara</a:t>
            </a:r>
            <a:r>
              <a:rPr lang="en-US" sz="2000" dirty="0">
                <a:highlight>
                  <a:srgbClr val="00FF00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00FF00"/>
                </a:highlight>
                <a:latin typeface="Bookman Old Style" panose="02050604050505020204" pitchFamily="18" charset="0"/>
              </a:rPr>
              <a:t>keseluruhan</a:t>
            </a:r>
            <a:endParaRPr lang="en-US" sz="2000" dirty="0">
              <a:highlight>
                <a:srgbClr val="00FF00"/>
              </a:highlight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highlight>
                  <a:srgbClr val="FF00FF"/>
                </a:highlight>
                <a:latin typeface="Bookman Old Style" panose="02050604050505020204" pitchFamily="18" charset="0"/>
              </a:rPr>
              <a:t>Pengembangan</a:t>
            </a:r>
            <a:r>
              <a:rPr lang="en-US" sz="2000" dirty="0">
                <a:highlight>
                  <a:srgbClr val="FF00FF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FF00FF"/>
                </a:highlight>
                <a:latin typeface="Bookman Old Style" panose="02050604050505020204" pitchFamily="18" charset="0"/>
              </a:rPr>
              <a:t>praktik</a:t>
            </a:r>
            <a:r>
              <a:rPr lang="en-US" sz="2000" dirty="0">
                <a:highlight>
                  <a:srgbClr val="FF00FF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FF00FF"/>
                </a:highlight>
                <a:latin typeface="Bookman Old Style" panose="02050604050505020204" pitchFamily="18" charset="0"/>
              </a:rPr>
              <a:t>untuk</a:t>
            </a:r>
            <a:r>
              <a:rPr lang="en-US" sz="2000" dirty="0">
                <a:highlight>
                  <a:srgbClr val="FF00FF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FF00FF"/>
                </a:highlight>
                <a:latin typeface="Bookman Old Style" panose="02050604050505020204" pitchFamily="18" charset="0"/>
              </a:rPr>
              <a:t>mengatasi</a:t>
            </a:r>
            <a:r>
              <a:rPr lang="en-US" sz="2000" dirty="0">
                <a:highlight>
                  <a:srgbClr val="FF00FF"/>
                </a:highlight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highlight>
                  <a:srgbClr val="FF00FF"/>
                </a:highlight>
                <a:latin typeface="Bookman Old Style" panose="02050604050505020204" pitchFamily="18" charset="0"/>
              </a:rPr>
              <a:t>tantangan</a:t>
            </a:r>
            <a:r>
              <a:rPr lang="en-US" sz="2000" dirty="0">
                <a:highlight>
                  <a:srgbClr val="FF00FF"/>
                </a:highlight>
                <a:latin typeface="Bookman Old Style" panose="02050604050505020204" pitchFamily="18" charset="0"/>
              </a:rPr>
              <a:t> MSDM </a:t>
            </a:r>
            <a:r>
              <a:rPr lang="en-US" sz="2000" dirty="0" err="1">
                <a:highlight>
                  <a:srgbClr val="FF00FF"/>
                </a:highlight>
                <a:latin typeface="Bookman Old Style" panose="02050604050505020204" pitchFamily="18" charset="0"/>
              </a:rPr>
              <a:t>secara</a:t>
            </a:r>
            <a:r>
              <a:rPr lang="en-US" sz="2000" dirty="0">
                <a:highlight>
                  <a:srgbClr val="FF00FF"/>
                </a:highlight>
                <a:latin typeface="Bookman Old Style" panose="02050604050505020204" pitchFamily="18" charset="0"/>
              </a:rPr>
              <a:t> global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latin typeface="Bookman Old Style" panose="02050604050505020204" pitchFamily="18" charset="0"/>
              </a:rPr>
              <a:t>Pengukuran</a:t>
            </a:r>
            <a:r>
              <a:rPr lang="en-US" sz="2000" dirty="0">
                <a:latin typeface="Bookman Old Style" panose="02050604050505020204" pitchFamily="18" charset="0"/>
              </a:rPr>
              <a:t>/</a:t>
            </a:r>
            <a:r>
              <a:rPr lang="en-US" sz="2000" dirty="0" err="1">
                <a:latin typeface="Bookman Old Style" panose="02050604050505020204" pitchFamily="18" charset="0"/>
              </a:rPr>
              <a:t>evaluasi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kinerja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apakah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sudah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mencapai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</a:rPr>
              <a:t>tujuan</a:t>
            </a:r>
            <a:endParaRPr lang="en-US" sz="2000" dirty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endParaRPr lang="en-ID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3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4075986" y="53364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1. </a:t>
            </a:r>
            <a:r>
              <a:rPr lang="en-US" sz="4374" b="1" kern="0" spc="-131" dirty="0" err="1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Rekrutmen</a:t>
            </a:r>
            <a:r>
              <a:rPr lang="en-US" sz="4374" b="1" kern="0" spc="-131" dirty="0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 dan </a:t>
            </a:r>
            <a:r>
              <a:rPr lang="en-US" sz="4374" b="1" kern="0" spc="-131" dirty="0" err="1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Seleksi</a:t>
            </a:r>
            <a:r>
              <a:rPr lang="en-US" sz="4374" b="1" kern="0" spc="-131" dirty="0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4374" b="1" kern="0" spc="-131" dirty="0" err="1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Karyawan</a:t>
            </a:r>
            <a:r>
              <a:rPr lang="en-US" sz="4374" b="1" kern="0" spc="-131" dirty="0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4374" b="1" kern="0" spc="-131" dirty="0" err="1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yg</a:t>
            </a:r>
            <a:r>
              <a:rPr lang="en-US" sz="4374" b="1" kern="0" spc="-131" dirty="0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4374" b="1" kern="0" spc="-131" dirty="0" err="1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Bertalenta</a:t>
            </a:r>
            <a:r>
              <a:rPr lang="en-US" sz="4374" b="1" kern="0" spc="-131" dirty="0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 Internasional</a:t>
            </a:r>
            <a:endParaRPr lang="en-US" sz="4374" dirty="0">
              <a:latin typeface="Sitka Display" panose="02000505000000020004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3394" y="4889778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endParaRPr lang="en-US" sz="17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F707B-04A3-4AD3-A88C-F86645371606}"/>
              </a:ext>
            </a:extLst>
          </p:cNvPr>
          <p:cNvSpPr txBox="1"/>
          <p:nvPr/>
        </p:nvSpPr>
        <p:spPr>
          <a:xfrm>
            <a:off x="200490" y="7783437"/>
            <a:ext cx="621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 SDM INTERNASIONAL – IKBIS SURABAYA</a:t>
            </a:r>
            <a:endParaRPr lang="en-ID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815E05-9EE4-4AB2-B5F2-A429DC4D0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68" r="49663"/>
          <a:stretch/>
        </p:blipFill>
        <p:spPr>
          <a:xfrm>
            <a:off x="-1" y="0"/>
            <a:ext cx="3769895" cy="822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C58BA-C4D0-460D-96EB-01516853F86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1" b="89336" l="435" r="96087">
                        <a14:foregroundMark x1="7391" y1="43357" x2="7391" y2="43357"/>
                        <a14:foregroundMark x1="435" y1="43881" x2="435" y2="43881"/>
                        <a14:foregroundMark x1="39565" y1="4545" x2="39565" y2="4545"/>
                        <a14:foregroundMark x1="94130" y1="32168" x2="94130" y2="32168"/>
                        <a14:foregroundMark x1="96087" y1="45804" x2="96087" y2="45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0217" y="2129052"/>
            <a:ext cx="4269205" cy="26543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2B64B9-3CC8-4BA3-B626-52368A7755B2}"/>
              </a:ext>
            </a:extLst>
          </p:cNvPr>
          <p:cNvSpPr txBox="1"/>
          <p:nvPr/>
        </p:nvSpPr>
        <p:spPr>
          <a:xfrm>
            <a:off x="4654528" y="2856053"/>
            <a:ext cx="2773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 Black" panose="020B0A04020102020204" pitchFamily="34" charset="0"/>
              </a:rPr>
              <a:t>Tujuannya</a:t>
            </a:r>
            <a:endParaRPr lang="en-ID" sz="3600" dirty="0">
              <a:latin typeface="Arial Black" panose="020B0A040201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367061-62CD-40EE-B9BB-7C6BE342B782}"/>
              </a:ext>
            </a:extLst>
          </p:cNvPr>
          <p:cNvCxnSpPr>
            <a:cxnSpLocks/>
          </p:cNvCxnSpPr>
          <p:nvPr/>
        </p:nvCxnSpPr>
        <p:spPr>
          <a:xfrm>
            <a:off x="7693310" y="3192116"/>
            <a:ext cx="15449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E28163-3873-4D75-A533-873AFE8BCA41}"/>
              </a:ext>
            </a:extLst>
          </p:cNvPr>
          <p:cNvSpPr txBox="1"/>
          <p:nvPr/>
        </p:nvSpPr>
        <p:spPr>
          <a:xfrm>
            <a:off x="9252456" y="2403437"/>
            <a:ext cx="4632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ookman Old Style" panose="02050604050505020204" pitchFamily="18" charset="0"/>
              </a:rPr>
              <a:t>Untuk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memiliki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tenaga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kerja</a:t>
            </a:r>
            <a:r>
              <a:rPr lang="en-US" dirty="0">
                <a:latin typeface="Bookman Old Style" panose="02050604050505020204" pitchFamily="18" charset="0"/>
              </a:rPr>
              <a:t> yang 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berkemampuan</a:t>
            </a:r>
            <a:r>
              <a:rPr lang="en-US" dirty="0">
                <a:latin typeface="Bookman Old Style" panose="02050604050505020204" pitchFamily="18" charset="0"/>
              </a:rPr>
              <a:t> dan </a:t>
            </a:r>
            <a:r>
              <a:rPr lang="en-US" dirty="0" err="1">
                <a:latin typeface="Bookman Old Style" panose="02050604050505020204" pitchFamily="18" charset="0"/>
              </a:rPr>
              <a:t>memiliki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pengalaman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err="1">
                <a:latin typeface="Bookman Old Style" panose="02050604050505020204" pitchFamily="18" charset="0"/>
              </a:rPr>
              <a:t>serta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pengetahuan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yg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dapat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membantu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perusahaan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dalam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mengembangkan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bisnisnya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00D664-AA98-4B1A-87A8-76B8D6EED24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71" b="89336" l="435" r="96087">
                        <a14:foregroundMark x1="7391" y1="43357" x2="7391" y2="43357"/>
                        <a14:foregroundMark x1="435" y1="43881" x2="435" y2="43881"/>
                        <a14:foregroundMark x1="39565" y1="4545" x2="39565" y2="4545"/>
                        <a14:foregroundMark x1="94130" y1="32168" x2="94130" y2="32168"/>
                        <a14:foregroundMark x1="96087" y1="45804" x2="96087" y2="458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841933" y="4714934"/>
            <a:ext cx="4269205" cy="26543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B6850C-322C-4D0C-9931-10E3F454CAA0}"/>
              </a:ext>
            </a:extLst>
          </p:cNvPr>
          <p:cNvSpPr txBox="1"/>
          <p:nvPr/>
        </p:nvSpPr>
        <p:spPr>
          <a:xfrm>
            <a:off x="11197462" y="5580566"/>
            <a:ext cx="2222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Strategi</a:t>
            </a:r>
            <a:endParaRPr lang="en-ID" sz="3600" dirty="0">
              <a:latin typeface="Arial Black" panose="020B0A040201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029BD8-D733-410C-8C51-1914DC45B0A2}"/>
              </a:ext>
            </a:extLst>
          </p:cNvPr>
          <p:cNvCxnSpPr>
            <a:cxnSpLocks/>
          </p:cNvCxnSpPr>
          <p:nvPr/>
        </p:nvCxnSpPr>
        <p:spPr>
          <a:xfrm flipH="1">
            <a:off x="9652559" y="5969884"/>
            <a:ext cx="13908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C76A785-C065-46AF-A061-5338747475BB}"/>
              </a:ext>
            </a:extLst>
          </p:cNvPr>
          <p:cNvSpPr txBox="1"/>
          <p:nvPr/>
        </p:nvSpPr>
        <p:spPr>
          <a:xfrm>
            <a:off x="6805293" y="4935504"/>
            <a:ext cx="259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Bookman Old Style" panose="02050604050505020204" pitchFamily="18" charset="0"/>
              </a:rPr>
              <a:t>Melalui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medsos</a:t>
            </a:r>
            <a:endParaRPr lang="en-US" dirty="0">
              <a:latin typeface="Bookman Old Style" panose="020506040505050202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FF3F11-5372-4CDA-997E-2A95BDAC513E}"/>
              </a:ext>
            </a:extLst>
          </p:cNvPr>
          <p:cNvCxnSpPr>
            <a:cxnSpLocks/>
          </p:cNvCxnSpPr>
          <p:nvPr/>
        </p:nvCxnSpPr>
        <p:spPr>
          <a:xfrm flipH="1">
            <a:off x="10011214" y="6226897"/>
            <a:ext cx="1186248" cy="585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681558-6290-48AE-B9DC-FD0C5F2C8EEF}"/>
              </a:ext>
            </a:extLst>
          </p:cNvPr>
          <p:cNvCxnSpPr>
            <a:cxnSpLocks/>
          </p:cNvCxnSpPr>
          <p:nvPr/>
        </p:nvCxnSpPr>
        <p:spPr>
          <a:xfrm flipH="1" flipV="1">
            <a:off x="9146496" y="5252145"/>
            <a:ext cx="1896938" cy="4428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FA313E6-2196-4954-9B24-EB70A7B40458}"/>
              </a:ext>
            </a:extLst>
          </p:cNvPr>
          <p:cNvSpPr txBox="1"/>
          <p:nvPr/>
        </p:nvSpPr>
        <p:spPr>
          <a:xfrm>
            <a:off x="6672549" y="5640222"/>
            <a:ext cx="376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2. </a:t>
            </a:r>
            <a:r>
              <a:rPr lang="en-US" dirty="0" err="1">
                <a:latin typeface="Bookman Old Style" panose="02050604050505020204" pitchFamily="18" charset="0"/>
              </a:rPr>
              <a:t>Melalui</a:t>
            </a:r>
            <a:r>
              <a:rPr lang="en-US" dirty="0">
                <a:latin typeface="Bookman Old Style" panose="02050604050505020204" pitchFamily="18" charset="0"/>
              </a:rPr>
              <a:t> Lembaga </a:t>
            </a:r>
          </a:p>
          <a:p>
            <a:r>
              <a:rPr lang="en-US" dirty="0" err="1">
                <a:latin typeface="Bookman Old Style" panose="02050604050505020204" pitchFamily="18" charset="0"/>
              </a:rPr>
              <a:t>rekrutmen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internasional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D255D9-7E3C-4180-BBAA-059877BBFE35}"/>
              </a:ext>
            </a:extLst>
          </p:cNvPr>
          <p:cNvSpPr txBox="1"/>
          <p:nvPr/>
        </p:nvSpPr>
        <p:spPr>
          <a:xfrm>
            <a:off x="8186553" y="6674630"/>
            <a:ext cx="261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3. </a:t>
            </a:r>
            <a:r>
              <a:rPr lang="en-US" dirty="0" err="1">
                <a:latin typeface="Bookman Old Style" panose="02050604050505020204" pitchFamily="18" charset="0"/>
              </a:rPr>
              <a:t>Pertukaran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mahasiswa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0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4075986" y="53364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5468"/>
              </a:lnSpc>
            </a:pPr>
            <a:r>
              <a:rPr lang="en-US" sz="4374" b="1" kern="0" spc="-131" dirty="0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2. </a:t>
            </a:r>
            <a:r>
              <a:rPr lang="en-US" sz="4374" b="1" kern="0" spc="-131" dirty="0" err="1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Pelatihan</a:t>
            </a:r>
            <a:r>
              <a:rPr lang="en-US" sz="4374" b="1" kern="0" spc="-131" dirty="0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 dan </a:t>
            </a:r>
            <a:r>
              <a:rPr lang="en-US" sz="4374" b="1" kern="0" spc="-131" dirty="0" err="1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Pengembangan</a:t>
            </a:r>
            <a:r>
              <a:rPr lang="en-US" sz="4374" b="1" kern="0" spc="-131" dirty="0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4374" b="1" kern="0" spc="-131" dirty="0" err="1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  <a:cs typeface="p22-mackinac-pro" pitchFamily="34" charset="-120"/>
              </a:rPr>
              <a:t>Karyawan</a:t>
            </a:r>
            <a:endParaRPr lang="en-US" sz="4374" b="1" kern="0" spc="-131" dirty="0">
              <a:solidFill>
                <a:srgbClr val="591CE6"/>
              </a:solidFill>
              <a:latin typeface="Sitka Display" panose="02000505000000020004" pitchFamily="2" charset="0"/>
              <a:ea typeface="p22-mackinac-pro" pitchFamily="34" charset="-122"/>
              <a:cs typeface="p22-mackinac-pro" pitchFamily="34" charset="-120"/>
            </a:endParaRPr>
          </a:p>
          <a:p>
            <a:pPr>
              <a:lnSpc>
                <a:spcPts val="5468"/>
              </a:lnSpc>
            </a:pPr>
            <a:r>
              <a:rPr lang="en-US" sz="4374" b="1" kern="0" spc="-131" dirty="0" err="1">
                <a:solidFill>
                  <a:srgbClr val="591CE6"/>
                </a:solidFill>
                <a:latin typeface="Sitka Display" panose="02000505000000020004" pitchFamily="2" charset="0"/>
                <a:ea typeface="p22-mackinac-pro" pitchFamily="34" charset="-122"/>
              </a:rPr>
              <a:t>Internasional</a:t>
            </a:r>
            <a:endParaRPr lang="en-US" sz="4374" dirty="0">
              <a:latin typeface="Sitka Display" panose="02000505000000020004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3394" y="4889778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endParaRPr lang="en-US" sz="17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1940E-32F7-4779-A4B6-18C75DB8E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92" t="292" r="1251" b="-292"/>
          <a:stretch/>
        </p:blipFill>
        <p:spPr>
          <a:xfrm>
            <a:off x="0" y="0"/>
            <a:ext cx="3561347" cy="822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CF707B-04A3-4AD3-A88C-F86645371606}"/>
              </a:ext>
            </a:extLst>
          </p:cNvPr>
          <p:cNvSpPr txBox="1"/>
          <p:nvPr/>
        </p:nvSpPr>
        <p:spPr>
          <a:xfrm>
            <a:off x="200490" y="7783437"/>
            <a:ext cx="621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 SDM INTERNASIONAL – IKBIS SURABAYA</a:t>
            </a:r>
            <a:endParaRPr lang="en-ID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28D68-C8E7-4F73-88C7-2F29CC831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986" y="2456035"/>
            <a:ext cx="2524125" cy="1809750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34ADA7ED-0231-49F3-8D07-B945FF660DFA}"/>
              </a:ext>
            </a:extLst>
          </p:cNvPr>
          <p:cNvSpPr/>
          <p:nvPr/>
        </p:nvSpPr>
        <p:spPr>
          <a:xfrm>
            <a:off x="6814815" y="2986844"/>
            <a:ext cx="773102" cy="49429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3C14A0-F280-4415-A47E-E6F164C3483C}"/>
              </a:ext>
            </a:extLst>
          </p:cNvPr>
          <p:cNvSpPr txBox="1"/>
          <p:nvPr/>
        </p:nvSpPr>
        <p:spPr>
          <a:xfrm>
            <a:off x="7679550" y="3022638"/>
            <a:ext cx="195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Efisien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283A2BD-EC62-4401-A92F-F1913DEA4E92}"/>
              </a:ext>
            </a:extLst>
          </p:cNvPr>
          <p:cNvSpPr/>
          <p:nvPr/>
        </p:nvSpPr>
        <p:spPr>
          <a:xfrm>
            <a:off x="9653966" y="2984477"/>
            <a:ext cx="773102" cy="49429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857894C-B04F-4A92-866E-45B3E5FAC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5358" y="2254120"/>
            <a:ext cx="3318711" cy="22135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CE1B904-1CC5-4BAC-AEAF-3408FB3E063E}"/>
              </a:ext>
            </a:extLst>
          </p:cNvPr>
          <p:cNvSpPr txBox="1"/>
          <p:nvPr/>
        </p:nvSpPr>
        <p:spPr>
          <a:xfrm>
            <a:off x="10962531" y="4520446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Kinerja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meningkat</a:t>
            </a:r>
            <a:endParaRPr lang="en-ID" dirty="0"/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0E1769E9-2009-4E4F-90E3-422C7E50C686}"/>
              </a:ext>
            </a:extLst>
          </p:cNvPr>
          <p:cNvSpPr/>
          <p:nvPr/>
        </p:nvSpPr>
        <p:spPr>
          <a:xfrm rot="5400000">
            <a:off x="7800244" y="1918953"/>
            <a:ext cx="1467582" cy="7523102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91CF73-5EFD-484D-BEC2-2313F686334A}"/>
              </a:ext>
            </a:extLst>
          </p:cNvPr>
          <p:cNvSpPr txBox="1"/>
          <p:nvPr/>
        </p:nvSpPr>
        <p:spPr>
          <a:xfrm>
            <a:off x="4134663" y="4335780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Karyawan</a:t>
            </a:r>
            <a:endParaRPr lang="en-ID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FFD6AD-823D-4E44-BE86-FEACA3F95929}"/>
              </a:ext>
            </a:extLst>
          </p:cNvPr>
          <p:cNvSpPr txBox="1"/>
          <p:nvPr/>
        </p:nvSpPr>
        <p:spPr>
          <a:xfrm>
            <a:off x="6814815" y="6653821"/>
            <a:ext cx="36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dihargai</a:t>
            </a:r>
            <a:r>
              <a:rPr lang="en-US" dirty="0"/>
              <a:t> dan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berkembang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074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31386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FDFA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806184" y="522090"/>
            <a:ext cx="9018032" cy="11863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4672"/>
              </a:lnSpc>
              <a:buNone/>
            </a:pPr>
            <a:r>
              <a:rPr lang="en-US" sz="3737" b="1" kern="0" spc="-112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Macam-macam</a:t>
            </a:r>
            <a:r>
              <a:rPr lang="en-US" sz="3737" b="1" kern="0" spc="-112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3737" b="1" kern="0" spc="-112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pelatihan</a:t>
            </a:r>
            <a:r>
              <a:rPr lang="en-US" sz="3737" b="1" kern="0" spc="-112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3737" b="1" kern="0" spc="-112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yg</a:t>
            </a:r>
            <a:r>
              <a:rPr lang="en-US" sz="3737" b="1" kern="0" spc="-112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3737" b="1" kern="0" spc="-112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diberikan</a:t>
            </a:r>
            <a:r>
              <a:rPr lang="en-US" sz="3737" b="1" kern="0" spc="-112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:</a:t>
            </a:r>
            <a:endParaRPr lang="en-US" sz="3737" dirty="0"/>
          </a:p>
        </p:txBody>
      </p:sp>
      <p:sp>
        <p:nvSpPr>
          <p:cNvPr id="7" name="Shape 4"/>
          <p:cNvSpPr/>
          <p:nvPr/>
        </p:nvSpPr>
        <p:spPr>
          <a:xfrm>
            <a:off x="7292340" y="1993107"/>
            <a:ext cx="45720" cy="5716190"/>
          </a:xfrm>
          <a:prstGeom prst="roundRect">
            <a:avLst>
              <a:gd name="adj" fmla="val 225646"/>
            </a:avLst>
          </a:prstGeom>
          <a:solidFill>
            <a:srgbClr val="C6BDDA"/>
          </a:solidFill>
          <a:ln/>
        </p:spPr>
      </p:sp>
      <p:sp>
        <p:nvSpPr>
          <p:cNvPr id="8" name="Shape 5"/>
          <p:cNvSpPr/>
          <p:nvPr/>
        </p:nvSpPr>
        <p:spPr>
          <a:xfrm>
            <a:off x="6437174" y="2331958"/>
            <a:ext cx="664488" cy="45720"/>
          </a:xfrm>
          <a:prstGeom prst="roundRect">
            <a:avLst>
              <a:gd name="adj" fmla="val 225646"/>
            </a:avLst>
          </a:prstGeom>
          <a:solidFill>
            <a:srgbClr val="C6BDDA"/>
          </a:solidFill>
          <a:ln/>
        </p:spPr>
      </p:sp>
      <p:sp>
        <p:nvSpPr>
          <p:cNvPr id="9" name="Shape 6"/>
          <p:cNvSpPr/>
          <p:nvPr/>
        </p:nvSpPr>
        <p:spPr>
          <a:xfrm>
            <a:off x="7101661" y="2141340"/>
            <a:ext cx="427078" cy="427076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261681" y="2176821"/>
            <a:ext cx="107038" cy="3559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03"/>
              </a:lnSpc>
              <a:buNone/>
            </a:pPr>
            <a:r>
              <a:rPr lang="en-US" sz="2242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242" dirty="0"/>
          </a:p>
        </p:txBody>
      </p:sp>
      <p:sp>
        <p:nvSpPr>
          <p:cNvPr id="11" name="Text 8"/>
          <p:cNvSpPr/>
          <p:nvPr/>
        </p:nvSpPr>
        <p:spPr>
          <a:xfrm>
            <a:off x="3185993" y="2182893"/>
            <a:ext cx="3085028" cy="2965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36"/>
              </a:lnSpc>
              <a:buNone/>
            </a:pPr>
            <a:r>
              <a:rPr lang="en-US" sz="1600" b="1" kern="0" spc="-56" dirty="0" err="1">
                <a:solidFill>
                  <a:srgbClr val="272525"/>
                </a:solidFill>
                <a:latin typeface="Bookman Old Style" panose="02050604050505020204" pitchFamily="18" charset="0"/>
                <a:ea typeface="p22-mackinac-pro" pitchFamily="34" charset="-122"/>
                <a:cs typeface="p22-mackinac-pro" pitchFamily="34" charset="-120"/>
              </a:rPr>
              <a:t>Pelatihan</a:t>
            </a:r>
            <a:r>
              <a:rPr lang="en-US" sz="1600" b="1" kern="0" spc="-56" dirty="0">
                <a:solidFill>
                  <a:srgbClr val="272525"/>
                </a:solidFill>
                <a:latin typeface="Bookman Old Style" panose="02050604050505020204" pitchFamily="18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1600" b="1" kern="0" spc="-56" dirty="0" err="1">
                <a:solidFill>
                  <a:srgbClr val="272525"/>
                </a:solidFill>
                <a:latin typeface="Bookman Old Style" panose="02050604050505020204" pitchFamily="18" charset="0"/>
                <a:ea typeface="p22-mackinac-pro" pitchFamily="34" charset="-122"/>
                <a:cs typeface="p22-mackinac-pro" pitchFamily="34" charset="-120"/>
              </a:rPr>
              <a:t>Budaya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746183" y="2593301"/>
            <a:ext cx="4524839" cy="1823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92"/>
              </a:lnSpc>
              <a:buNone/>
            </a:pPr>
            <a:r>
              <a:rPr lang="en-US" sz="1600" dirty="0">
                <a:latin typeface="Bookman Old Style" panose="02050604050505020204" pitchFamily="18" charset="0"/>
              </a:rPr>
              <a:t>Perusahaan </a:t>
            </a:r>
            <a:r>
              <a:rPr lang="en-US" sz="1600" dirty="0" err="1">
                <a:latin typeface="Bookman Old Style" panose="02050604050505020204" pitchFamily="18" charset="0"/>
              </a:rPr>
              <a:t>gojek</a:t>
            </a:r>
            <a:r>
              <a:rPr lang="en-US" sz="1600" dirty="0"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latin typeface="Bookman Old Style" panose="02050604050505020204" pitchFamily="18" charset="0"/>
              </a:rPr>
              <a:t>memiliki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budaya</a:t>
            </a:r>
            <a:r>
              <a:rPr lang="en-US" sz="1600" dirty="0">
                <a:latin typeface="Bookman Old Style" panose="02050604050505020204" pitchFamily="18" charset="0"/>
              </a:rPr>
              <a:t> “</a:t>
            </a:r>
            <a:r>
              <a:rPr lang="en-US" sz="1600" dirty="0" err="1">
                <a:latin typeface="Bookman Old Style" panose="02050604050505020204" pitchFamily="18" charset="0"/>
              </a:rPr>
              <a:t>kecepatan</a:t>
            </a:r>
            <a:r>
              <a:rPr lang="en-US" sz="1600" dirty="0">
                <a:latin typeface="Bookman Old Style" panose="02050604050505020204" pitchFamily="18" charset="0"/>
              </a:rPr>
              <a:t>”, </a:t>
            </a:r>
            <a:r>
              <a:rPr lang="en-US" sz="1600" dirty="0" err="1">
                <a:latin typeface="Bookman Old Style" panose="02050604050505020204" pitchFamily="18" charset="0"/>
              </a:rPr>
              <a:t>sehingga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segala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sesuatu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harus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dilakukan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dgn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cepat</a:t>
            </a:r>
            <a:r>
              <a:rPr lang="en-US" sz="1600" dirty="0">
                <a:latin typeface="Bookman Old Style" panose="02050604050505020204" pitchFamily="18" charset="0"/>
              </a:rPr>
              <a:t> dan </a:t>
            </a:r>
            <a:r>
              <a:rPr lang="en-US" sz="1600" dirty="0" err="1">
                <a:latin typeface="Bookman Old Style" panose="02050604050505020204" pitchFamily="18" charset="0"/>
              </a:rPr>
              <a:t>tepat</a:t>
            </a:r>
            <a:endParaRPr lang="en-US" sz="1600" dirty="0">
              <a:latin typeface="Bookman Old Style" panose="02050604050505020204" pitchFamily="18" charset="0"/>
            </a:endParaRPr>
          </a:p>
          <a:p>
            <a:pPr marL="0" indent="0" algn="r">
              <a:lnSpc>
                <a:spcPts val="2392"/>
              </a:lnSpc>
              <a:buNone/>
            </a:pPr>
            <a:endParaRPr lang="en-US" sz="1600" dirty="0">
              <a:latin typeface="Bookman Old Style" panose="02050604050505020204" pitchFamily="18" charset="0"/>
            </a:endParaRPr>
          </a:p>
          <a:p>
            <a:pPr marL="0" indent="0" algn="r">
              <a:lnSpc>
                <a:spcPts val="2392"/>
              </a:lnSpc>
              <a:buNone/>
            </a:pPr>
            <a:r>
              <a:rPr lang="en-US" sz="1600" dirty="0" err="1">
                <a:latin typeface="Bookman Old Style" panose="02050604050505020204" pitchFamily="18" charset="0"/>
              </a:rPr>
              <a:t>Budaya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perusahaan</a:t>
            </a:r>
            <a:r>
              <a:rPr lang="en-US" sz="1600" dirty="0">
                <a:latin typeface="Bookman Old Style" panose="02050604050505020204" pitchFamily="18" charset="0"/>
              </a:rPr>
              <a:t> google </a:t>
            </a:r>
            <a:r>
              <a:rPr lang="en-US" sz="1600" dirty="0" err="1">
                <a:latin typeface="Bookman Old Style" panose="02050604050505020204" pitchFamily="18" charset="0"/>
              </a:rPr>
              <a:t>yaitu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kreativitas</a:t>
            </a:r>
            <a:r>
              <a:rPr lang="en-US" sz="1600" dirty="0">
                <a:latin typeface="Bookman Old Style" panose="02050604050505020204" pitchFamily="18" charset="0"/>
              </a:rPr>
              <a:t>, </a:t>
            </a:r>
            <a:r>
              <a:rPr lang="en-US" sz="1600" dirty="0" err="1">
                <a:latin typeface="Bookman Old Style" panose="02050604050505020204" pitchFamily="18" charset="0"/>
              </a:rPr>
              <a:t>sehingga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karyawan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lebih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bebas</a:t>
            </a:r>
            <a:r>
              <a:rPr lang="en-US" sz="1600" dirty="0">
                <a:latin typeface="Bookman Old Style" panose="02050604050505020204" pitchFamily="18" charset="0"/>
              </a:rPr>
              <a:t> agar </a:t>
            </a:r>
            <a:r>
              <a:rPr lang="en-US" sz="1600" dirty="0" err="1">
                <a:latin typeface="Bookman Old Style" panose="02050604050505020204" pitchFamily="18" charset="0"/>
              </a:rPr>
              <a:t>tidak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mudah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bosan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528739" y="3281124"/>
            <a:ext cx="664488" cy="45720"/>
          </a:xfrm>
          <a:prstGeom prst="roundRect">
            <a:avLst>
              <a:gd name="adj" fmla="val 225646"/>
            </a:avLst>
          </a:prstGeom>
          <a:solidFill>
            <a:srgbClr val="C6BDDA"/>
          </a:solidFill>
          <a:ln/>
        </p:spPr>
      </p:sp>
      <p:sp>
        <p:nvSpPr>
          <p:cNvPr id="14" name="Shape 11"/>
          <p:cNvSpPr/>
          <p:nvPr/>
        </p:nvSpPr>
        <p:spPr>
          <a:xfrm>
            <a:off x="7101661" y="3090506"/>
            <a:ext cx="427078" cy="427076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236559" y="3125987"/>
            <a:ext cx="157164" cy="3559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03"/>
              </a:lnSpc>
              <a:buNone/>
            </a:pPr>
            <a:r>
              <a:rPr lang="en-US" sz="2242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242" dirty="0"/>
          </a:p>
        </p:txBody>
      </p:sp>
      <p:sp>
        <p:nvSpPr>
          <p:cNvPr id="16" name="Text 13"/>
          <p:cNvSpPr/>
          <p:nvPr/>
        </p:nvSpPr>
        <p:spPr>
          <a:xfrm>
            <a:off x="8359378" y="3132059"/>
            <a:ext cx="2626638" cy="2965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36"/>
              </a:lnSpc>
              <a:buNone/>
            </a:pPr>
            <a:r>
              <a:rPr lang="en-US" sz="1600" b="1" kern="0" spc="-56" dirty="0" err="1">
                <a:solidFill>
                  <a:srgbClr val="272525"/>
                </a:solidFill>
                <a:latin typeface="Bookman Old Style" panose="02050604050505020204" pitchFamily="18" charset="0"/>
                <a:ea typeface="p22-mackinac-pro" pitchFamily="34" charset="-122"/>
                <a:cs typeface="p22-mackinac-pro" pitchFamily="34" charset="-120"/>
              </a:rPr>
              <a:t>Pelatihan</a:t>
            </a:r>
            <a:r>
              <a:rPr lang="en-US" sz="1600" b="1" kern="0" spc="-56" dirty="0">
                <a:solidFill>
                  <a:srgbClr val="272525"/>
                </a:solidFill>
                <a:latin typeface="Bookman Old Style" panose="02050604050505020204" pitchFamily="18" charset="0"/>
                <a:ea typeface="p22-mackinac-pro" pitchFamily="34" charset="-122"/>
                <a:cs typeface="p22-mackinac-pro" pitchFamily="34" charset="-120"/>
              </a:rPr>
              <a:t> Bahasa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8359378" y="3542468"/>
            <a:ext cx="3464838" cy="21269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92"/>
              </a:lnSpc>
              <a:buNone/>
            </a:pP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Membantu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karyawan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untuk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mampu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berbahasa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yang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beragam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,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selain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menambah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value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karyawan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, juga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dapat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bersaing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di dunia </a:t>
            </a:r>
            <a:r>
              <a:rPr lang="en-US" sz="1600" dirty="0" err="1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bisnis</a:t>
            </a:r>
            <a:r>
              <a:rPr lang="en-US" sz="1600" dirty="0">
                <a:solidFill>
                  <a:srgbClr val="272525"/>
                </a:solidFill>
                <a:latin typeface="Bookman Old Style" panose="02050604050505020204" pitchFamily="18" charset="0"/>
                <a:ea typeface="Eudoxus Sans" pitchFamily="34" charset="-122"/>
                <a:cs typeface="Eudoxus Sans" pitchFamily="34" charset="-120"/>
              </a:rPr>
              <a:t> global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6437174" y="5134809"/>
            <a:ext cx="664488" cy="45720"/>
          </a:xfrm>
          <a:prstGeom prst="roundRect">
            <a:avLst>
              <a:gd name="adj" fmla="val 225646"/>
            </a:avLst>
          </a:prstGeom>
          <a:solidFill>
            <a:srgbClr val="C6BDDA"/>
          </a:solidFill>
          <a:ln/>
        </p:spPr>
      </p:sp>
      <p:sp>
        <p:nvSpPr>
          <p:cNvPr id="19" name="Shape 16"/>
          <p:cNvSpPr/>
          <p:nvPr/>
        </p:nvSpPr>
        <p:spPr>
          <a:xfrm>
            <a:off x="7101661" y="4944190"/>
            <a:ext cx="427078" cy="427076"/>
          </a:xfrm>
          <a:prstGeom prst="roundRect">
            <a:avLst>
              <a:gd name="adj" fmla="val 2000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234178" y="4979671"/>
            <a:ext cx="162044" cy="3559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03"/>
              </a:lnSpc>
              <a:buNone/>
            </a:pPr>
            <a:r>
              <a:rPr lang="en-US" sz="2242" b="1" kern="0" spc="-67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242" dirty="0"/>
          </a:p>
        </p:txBody>
      </p:sp>
      <p:sp>
        <p:nvSpPr>
          <p:cNvPr id="21" name="Text 18"/>
          <p:cNvSpPr/>
          <p:nvPr/>
        </p:nvSpPr>
        <p:spPr>
          <a:xfrm>
            <a:off x="2806184" y="4985743"/>
            <a:ext cx="3464838" cy="593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36"/>
              </a:lnSpc>
              <a:buNone/>
            </a:pPr>
            <a:r>
              <a:rPr lang="en-US" sz="1600" b="1" kern="0" spc="-56" dirty="0" err="1">
                <a:solidFill>
                  <a:srgbClr val="272525"/>
                </a:solidFill>
                <a:latin typeface="Bookman Old Style" panose="02050604050505020204" pitchFamily="18" charset="0"/>
                <a:ea typeface="p22-mackinac-pro" pitchFamily="34" charset="-122"/>
                <a:cs typeface="p22-mackinac-pro" pitchFamily="34" charset="-120"/>
              </a:rPr>
              <a:t>Pelatihan</a:t>
            </a:r>
            <a:r>
              <a:rPr lang="en-US" sz="1600" b="1" kern="0" spc="-56" dirty="0">
                <a:solidFill>
                  <a:srgbClr val="272525"/>
                </a:solidFill>
                <a:latin typeface="Bookman Old Style" panose="02050604050505020204" pitchFamily="18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1600" b="1" kern="0" spc="-56" dirty="0" err="1">
                <a:solidFill>
                  <a:srgbClr val="272525"/>
                </a:solidFill>
                <a:latin typeface="Bookman Old Style" panose="02050604050505020204" pitchFamily="18" charset="0"/>
                <a:ea typeface="p22-mackinac-pro" pitchFamily="34" charset="-122"/>
                <a:cs typeface="p22-mackinac-pro" pitchFamily="34" charset="-120"/>
              </a:rPr>
              <a:t>Ketrampilan</a:t>
            </a:r>
            <a:r>
              <a:rPr lang="en-US" sz="1600" b="1" kern="0" spc="-56" dirty="0">
                <a:solidFill>
                  <a:srgbClr val="272525"/>
                </a:solidFill>
                <a:latin typeface="Bookman Old Style" panose="02050604050505020204" pitchFamily="18" charset="0"/>
                <a:ea typeface="p22-mackinac-pro" pitchFamily="34" charset="-122"/>
                <a:cs typeface="p22-mackinac-pro" pitchFamily="34" charset="-120"/>
              </a:rPr>
              <a:t> Teknis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2806184" y="5486362"/>
            <a:ext cx="3464838" cy="1823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92"/>
              </a:lnSpc>
              <a:buNone/>
            </a:pPr>
            <a:r>
              <a:rPr lang="en-US" sz="1600" dirty="0">
                <a:latin typeface="Bookman Old Style" panose="02050604050505020204" pitchFamily="18" charset="0"/>
              </a:rPr>
              <a:t>Ada skill training, </a:t>
            </a:r>
            <a:r>
              <a:rPr lang="en-US" sz="1600" dirty="0" err="1">
                <a:latin typeface="Bookman Old Style" panose="02050604050505020204" pitchFamily="18" charset="0"/>
              </a:rPr>
              <a:t>kreativitas</a:t>
            </a:r>
            <a:r>
              <a:rPr lang="en-US" sz="1600" dirty="0">
                <a:latin typeface="Bookman Old Style" panose="02050604050505020204" pitchFamily="18" charset="0"/>
              </a:rPr>
              <a:t>, dan </a:t>
            </a:r>
            <a:r>
              <a:rPr lang="en-US" sz="1600" dirty="0" err="1">
                <a:latin typeface="Bookman Old Style" panose="02050604050505020204" pitchFamily="18" charset="0"/>
              </a:rPr>
              <a:t>pelatihan</a:t>
            </a:r>
            <a:r>
              <a:rPr lang="en-US" sz="1600" dirty="0">
                <a:latin typeface="Bookman Old Style" panose="02050604050505020204" pitchFamily="18" charset="0"/>
              </a:rPr>
              <a:t> </a:t>
            </a:r>
            <a:r>
              <a:rPr lang="en-US" sz="1600" dirty="0" err="1">
                <a:latin typeface="Bookman Old Style" panose="02050604050505020204" pitchFamily="18" charset="0"/>
              </a:rPr>
              <a:t>teknologi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4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2556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3. </a:t>
            </a:r>
            <a:r>
              <a:rPr lang="en-US" sz="4374" b="1" kern="0" spc="-131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Menjaga</a:t>
            </a: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4374" b="1" kern="0" spc="-131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keberagaman</a:t>
            </a: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4374" b="1" kern="0" spc="-131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budaya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558653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267782" y="3012350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/>
              <a:t>Perusahaan </a:t>
            </a:r>
            <a:r>
              <a:rPr lang="en-US" sz="1750" dirty="0" err="1"/>
              <a:t>mampu</a:t>
            </a:r>
            <a:r>
              <a:rPr lang="en-US" sz="1750" dirty="0"/>
              <a:t> </a:t>
            </a:r>
            <a:r>
              <a:rPr lang="en-US" sz="1750" dirty="0" err="1"/>
              <a:t>menciptakan</a:t>
            </a:r>
            <a:r>
              <a:rPr lang="en-US" sz="1750" dirty="0"/>
              <a:t> </a:t>
            </a:r>
            <a:r>
              <a:rPr lang="en-US" sz="1750" dirty="0" err="1"/>
              <a:t>lingkungan</a:t>
            </a:r>
            <a:r>
              <a:rPr lang="en-US" sz="1750" dirty="0"/>
              <a:t> </a:t>
            </a:r>
            <a:r>
              <a:rPr lang="en-US" sz="1750" dirty="0" err="1"/>
              <a:t>kerja</a:t>
            </a:r>
            <a:r>
              <a:rPr lang="en-US" sz="1750" dirty="0"/>
              <a:t> yang </a:t>
            </a:r>
            <a:r>
              <a:rPr lang="en-US" sz="1750" dirty="0" err="1"/>
              <a:t>inklusif</a:t>
            </a:r>
            <a:r>
              <a:rPr lang="en-US" sz="1750" dirty="0"/>
              <a:t> </a:t>
            </a:r>
            <a:r>
              <a:rPr lang="en-US" sz="1750" dirty="0" err="1"/>
              <a:t>dengan</a:t>
            </a:r>
            <a:r>
              <a:rPr lang="en-US" sz="1750" dirty="0"/>
              <a:t> </a:t>
            </a:r>
            <a:r>
              <a:rPr lang="en-US" sz="1750" dirty="0" err="1"/>
              <a:t>menerapkan</a:t>
            </a:r>
            <a:r>
              <a:rPr lang="en-US" sz="1750" dirty="0"/>
              <a:t> </a:t>
            </a:r>
            <a:r>
              <a:rPr lang="en-US" sz="1750" dirty="0" err="1"/>
              <a:t>kebijakan</a:t>
            </a:r>
            <a:r>
              <a:rPr lang="en-US" sz="1750" dirty="0"/>
              <a:t> dan </a:t>
            </a:r>
            <a:r>
              <a:rPr lang="en-US" sz="1750" dirty="0" err="1"/>
              <a:t>praktik</a:t>
            </a:r>
            <a:r>
              <a:rPr lang="en-US" sz="1750" dirty="0"/>
              <a:t> </a:t>
            </a:r>
            <a:r>
              <a:rPr lang="en-US" sz="1750" dirty="0" err="1"/>
              <a:t>yg</a:t>
            </a:r>
            <a:r>
              <a:rPr lang="en-US" sz="1750" dirty="0"/>
              <a:t> </a:t>
            </a:r>
            <a:r>
              <a:rPr lang="en-US" sz="1750" dirty="0" err="1"/>
              <a:t>adil</a:t>
            </a:r>
            <a:r>
              <a:rPr lang="en-US" sz="1750" dirty="0"/>
              <a:t> dan </a:t>
            </a:r>
            <a:r>
              <a:rPr lang="en-US" sz="1750" dirty="0" err="1"/>
              <a:t>setara</a:t>
            </a:r>
            <a:r>
              <a:rPr lang="en-US" sz="1750" dirty="0"/>
              <a:t> </a:t>
            </a:r>
            <a:r>
              <a:rPr lang="en-US" sz="1750" dirty="0" err="1"/>
              <a:t>untuk</a:t>
            </a:r>
            <a:r>
              <a:rPr lang="en-US" sz="1750" dirty="0"/>
              <a:t> </a:t>
            </a:r>
            <a:r>
              <a:rPr lang="en-US" sz="1750" dirty="0" err="1"/>
              <a:t>seluruh</a:t>
            </a:r>
            <a:r>
              <a:rPr lang="en-US" sz="1750" dirty="0"/>
              <a:t> </a:t>
            </a:r>
            <a:r>
              <a:rPr lang="en-US" sz="1750" dirty="0" err="1"/>
              <a:t>karyawan</a:t>
            </a:r>
            <a:r>
              <a:rPr lang="en-US" sz="1750" dirty="0"/>
              <a:t> </a:t>
            </a:r>
            <a:r>
              <a:rPr lang="en-US" sz="1750" dirty="0" err="1"/>
              <a:t>dr</a:t>
            </a:r>
            <a:r>
              <a:rPr lang="en-US" sz="1750" dirty="0"/>
              <a:t> </a:t>
            </a:r>
            <a:r>
              <a:rPr lang="en-US" sz="1750" dirty="0" err="1"/>
              <a:t>budaya</a:t>
            </a:r>
            <a:r>
              <a:rPr lang="en-US" sz="1750" dirty="0"/>
              <a:t> </a:t>
            </a:r>
            <a:r>
              <a:rPr lang="en-US" sz="1750" dirty="0" err="1"/>
              <a:t>yg</a:t>
            </a:r>
            <a:r>
              <a:rPr lang="en-US" sz="1750" dirty="0"/>
              <a:t> </a:t>
            </a:r>
            <a:r>
              <a:rPr lang="en-US" sz="1750" dirty="0" err="1"/>
              <a:t>berbeda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558653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56075" y="3048595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Perusahaan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yg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menciptakan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lingkungan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kerja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inklusif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dapat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meningkatkan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produktivitas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dan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kinerja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karyawan</a:t>
            </a:r>
            <a:endParaRPr lang="en-US" sz="17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D428F-B335-4E83-9CD4-B862847C13DC}"/>
              </a:ext>
            </a:extLst>
          </p:cNvPr>
          <p:cNvSpPr txBox="1"/>
          <p:nvPr/>
        </p:nvSpPr>
        <p:spPr>
          <a:xfrm>
            <a:off x="200490" y="7783437"/>
            <a:ext cx="621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MANAJEMEN SDM INTERNASIONAL – IKBIS SURABAYA</a:t>
            </a:r>
            <a:endParaRPr lang="en-ID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 rotWithShape="1">
          <a:blip r:embed="rId3"/>
          <a:srcRect b="7018"/>
          <a:stretch/>
        </p:blipFill>
        <p:spPr>
          <a:xfrm>
            <a:off x="9151620" y="-1"/>
            <a:ext cx="5486400" cy="82295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8229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4. </a:t>
            </a:r>
            <a:r>
              <a:rPr lang="en-US" sz="4374" b="1" kern="0" spc="-131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Sistem</a:t>
            </a: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Kompensasi dan Manfaat Karyawan Internasional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598664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>
                <a:latin typeface="Bookman Old Style" panose="02050604050505020204" pitchFamily="18" charset="0"/>
              </a:rPr>
              <a:t>Kompensasi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harus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sepadan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dengan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kinerja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karyawan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r>
              <a:rPr lang="en-US" sz="2400" dirty="0" err="1">
                <a:latin typeface="Bookman Old Style" panose="02050604050505020204" pitchFamily="18" charset="0"/>
              </a:rPr>
              <a:t>Kompensasi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harus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disesuaikan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dengan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kondisi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tiap</a:t>
            </a:r>
            <a:r>
              <a:rPr lang="en-US" sz="2400" dirty="0">
                <a:latin typeface="Bookman Old Style" panose="02050604050505020204" pitchFamily="18" charset="0"/>
              </a:rPr>
              <a:t> negara</a:t>
            </a: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342900" indent="-342900">
              <a:lnSpc>
                <a:spcPts val="2799"/>
              </a:lnSpc>
              <a:buFont typeface="+mj-lt"/>
              <a:buAutoNum type="arabicPeriod"/>
            </a:pPr>
            <a:endParaRPr lang="en-US" sz="2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92184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720918" y="3063492"/>
            <a:ext cx="8412361" cy="1106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58"/>
              </a:lnSpc>
              <a:buNone/>
            </a:pPr>
            <a:r>
              <a:rPr lang="en-US" sz="3486" b="1" kern="0" spc="-105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5. </a:t>
            </a:r>
            <a:r>
              <a:rPr lang="en-US" sz="3486" b="1" kern="0" spc="-105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Mengelola</a:t>
            </a:r>
            <a:r>
              <a:rPr lang="en-US" sz="3486" b="1" kern="0" spc="-105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3486" b="1" kern="0" spc="-105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Konflik</a:t>
            </a:r>
            <a:r>
              <a:rPr lang="en-US" sz="3486" b="1" kern="0" spc="-105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 </a:t>
            </a:r>
            <a:r>
              <a:rPr lang="en-US" sz="3486" b="1" kern="0" spc="-105" dirty="0" err="1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Budaya</a:t>
            </a:r>
            <a:endParaRPr lang="en-US" sz="348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1867E-40B1-46C1-9C90-7AFD91F98921}"/>
              </a:ext>
            </a:extLst>
          </p:cNvPr>
          <p:cNvSpPr txBox="1"/>
          <p:nvPr/>
        </p:nvSpPr>
        <p:spPr>
          <a:xfrm>
            <a:off x="720918" y="4114800"/>
            <a:ext cx="10827003" cy="1691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Bookman Old Style" panose="02050604050505020204" pitchFamily="18" charset="0"/>
              </a:rPr>
              <a:t>Melakukan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komunikasi</a:t>
            </a:r>
            <a:r>
              <a:rPr lang="en-US" sz="2400" dirty="0">
                <a:latin typeface="Bookman Old Style" panose="02050604050505020204" pitchFamily="18" charset="0"/>
              </a:rPr>
              <a:t> yang </a:t>
            </a:r>
            <a:r>
              <a:rPr lang="en-US" sz="2400" dirty="0" err="1">
                <a:latin typeface="Bookman Old Style" panose="02050604050505020204" pitchFamily="18" charset="0"/>
              </a:rPr>
              <a:t>baik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>
                <a:latin typeface="Bookman Old Style" panose="02050604050505020204" pitchFamily="18" charset="0"/>
              </a:rPr>
              <a:t>Adanya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kesadaran</a:t>
            </a:r>
            <a:r>
              <a:rPr lang="en-US" sz="2400" dirty="0">
                <a:latin typeface="Bookman Old Style" panose="02050604050505020204" pitchFamily="18" charset="0"/>
              </a:rPr>
              <a:t> yang </a:t>
            </a:r>
            <a:r>
              <a:rPr lang="en-US" sz="2400" dirty="0" err="1">
                <a:latin typeface="Bookman Old Style" panose="02050604050505020204" pitchFamily="18" charset="0"/>
              </a:rPr>
              <a:t>kuat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mengenai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keberagaman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budaya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Perusahaan </a:t>
            </a:r>
            <a:r>
              <a:rPr lang="en-US" sz="2400" dirty="0" err="1">
                <a:latin typeface="Bookman Old Style" panose="02050604050505020204" pitchFamily="18" charset="0"/>
              </a:rPr>
              <a:t>mengunggulkan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penghargaan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keanekaragaman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budaya</a:t>
            </a:r>
            <a:endParaRPr lang="en-ID" sz="2400" dirty="0">
              <a:latin typeface="Bookman Old Style" panose="02050604050505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FD90CB-C575-46A2-A3E2-5D092FB6F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96" b="17321"/>
          <a:stretch/>
        </p:blipFill>
        <p:spPr>
          <a:xfrm>
            <a:off x="0" y="-192184"/>
            <a:ext cx="14630400" cy="30634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369</Words>
  <Application>Microsoft Office PowerPoint</Application>
  <PresentationFormat>Custom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Bookman Old Style</vt:lpstr>
      <vt:lpstr>Calibri</vt:lpstr>
      <vt:lpstr>Eudoxus Sans</vt:lpstr>
      <vt:lpstr>p22-mackinac-pro</vt:lpstr>
      <vt:lpstr>Sitka Display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16</cp:revision>
  <dcterms:created xsi:type="dcterms:W3CDTF">2024-04-28T17:48:11Z</dcterms:created>
  <dcterms:modified xsi:type="dcterms:W3CDTF">2024-04-29T08:49:54Z</dcterms:modified>
</cp:coreProperties>
</file>