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0" r:id="rId4"/>
    <p:sldId id="271" r:id="rId5"/>
    <p:sldId id="257" r:id="rId6"/>
    <p:sldId id="259" r:id="rId7"/>
    <p:sldId id="266" r:id="rId8"/>
    <p:sldId id="267" r:id="rId9"/>
    <p:sldId id="268" r:id="rId10"/>
    <p:sldId id="260" r:id="rId11"/>
    <p:sldId id="264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9EBD5-F4F6-4B91-9458-25B68A6FCD24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81231E-244E-418D-B32A-FB986523B1FE}">
      <dgm:prSet phldrT="[Text]"/>
      <dgm:spPr/>
      <dgm:t>
        <a:bodyPr/>
        <a:lstStyle/>
        <a:p>
          <a:r>
            <a:rPr lang="en-US" baseline="0" dirty="0" smtClean="0"/>
            <a:t> </a:t>
          </a:r>
          <a:endParaRPr lang="en-US" dirty="0"/>
        </a:p>
      </dgm:t>
    </dgm:pt>
    <dgm:pt modelId="{B360EF8A-E641-4BB3-BFE6-0AB9B5216299}" type="parTrans" cxnId="{969D8353-8C06-4A92-A622-3144F5AFA8FB}">
      <dgm:prSet/>
      <dgm:spPr/>
      <dgm:t>
        <a:bodyPr/>
        <a:lstStyle/>
        <a:p>
          <a:endParaRPr lang="en-US"/>
        </a:p>
      </dgm:t>
    </dgm:pt>
    <dgm:pt modelId="{54A32738-DD73-49AF-B57F-2DBA6FC89504}" type="sibTrans" cxnId="{969D8353-8C06-4A92-A622-3144F5AFA8FB}">
      <dgm:prSet/>
      <dgm:spPr/>
      <dgm:t>
        <a:bodyPr/>
        <a:lstStyle/>
        <a:p>
          <a:endParaRPr lang="en-US"/>
        </a:p>
      </dgm:t>
    </dgm:pt>
    <dgm:pt modelId="{4207C63D-71D9-41CD-8D0B-7BF706FCDA2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78DB2E-4A64-4407-9857-6F8F983F39E2}" type="parTrans" cxnId="{F68D42A6-92EA-4B5F-8381-03A0B34D3061}">
      <dgm:prSet/>
      <dgm:spPr/>
      <dgm:t>
        <a:bodyPr/>
        <a:lstStyle/>
        <a:p>
          <a:endParaRPr lang="en-US"/>
        </a:p>
      </dgm:t>
    </dgm:pt>
    <dgm:pt modelId="{14419466-A6D5-4AE0-AAD7-A9A6264A336F}" type="sibTrans" cxnId="{F68D42A6-92EA-4B5F-8381-03A0B34D3061}">
      <dgm:prSet/>
      <dgm:spPr/>
      <dgm:t>
        <a:bodyPr/>
        <a:lstStyle/>
        <a:p>
          <a:endParaRPr lang="en-US"/>
        </a:p>
      </dgm:t>
    </dgm:pt>
    <dgm:pt modelId="{4653BF81-B876-4E62-969F-055624A64EA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78CCF50-7074-4B87-89DC-027DEC39B43C}" type="parTrans" cxnId="{F98109C7-F69F-4644-9D7C-22A81E79F78F}">
      <dgm:prSet/>
      <dgm:spPr/>
      <dgm:t>
        <a:bodyPr/>
        <a:lstStyle/>
        <a:p>
          <a:endParaRPr lang="en-US"/>
        </a:p>
      </dgm:t>
    </dgm:pt>
    <dgm:pt modelId="{A8C02575-52D2-4596-B2B8-785F0811FCB1}" type="sibTrans" cxnId="{F98109C7-F69F-4644-9D7C-22A81E79F78F}">
      <dgm:prSet/>
      <dgm:spPr/>
      <dgm:t>
        <a:bodyPr/>
        <a:lstStyle/>
        <a:p>
          <a:endParaRPr lang="en-US"/>
        </a:p>
      </dgm:t>
    </dgm:pt>
    <dgm:pt modelId="{6309545C-8BE7-481C-9B6C-3AE18C2474B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91C568D-5B01-4683-85C3-090E03C30D01}" type="parTrans" cxnId="{FA3557A6-05DE-4815-A818-CE9A10764FF9}">
      <dgm:prSet/>
      <dgm:spPr/>
      <dgm:t>
        <a:bodyPr/>
        <a:lstStyle/>
        <a:p>
          <a:endParaRPr lang="en-US"/>
        </a:p>
      </dgm:t>
    </dgm:pt>
    <dgm:pt modelId="{1A6621BF-D19B-4F3F-BC00-332530764FC3}" type="sibTrans" cxnId="{FA3557A6-05DE-4815-A818-CE9A10764FF9}">
      <dgm:prSet/>
      <dgm:spPr/>
      <dgm:t>
        <a:bodyPr/>
        <a:lstStyle/>
        <a:p>
          <a:endParaRPr lang="en-US"/>
        </a:p>
      </dgm:t>
    </dgm:pt>
    <dgm:pt modelId="{D3A0EE14-0419-4A9C-9D79-5DB6810FFD4D}" type="pres">
      <dgm:prSet presAssocID="{B4E9EBD5-F4F6-4B91-9458-25B68A6FCD24}" presName="matrix" presStyleCnt="0">
        <dgm:presLayoutVars>
          <dgm:chMax val="1"/>
          <dgm:dir/>
          <dgm:resizeHandles val="exact"/>
        </dgm:presLayoutVars>
      </dgm:prSet>
      <dgm:spPr/>
    </dgm:pt>
    <dgm:pt modelId="{D05CDC5B-0710-4F79-9DE2-EE416F996F07}" type="pres">
      <dgm:prSet presAssocID="{B4E9EBD5-F4F6-4B91-9458-25B68A6FCD24}" presName="axisShape" presStyleLbl="bgShp" presStyleIdx="0" presStyleCnt="1"/>
      <dgm:spPr/>
    </dgm:pt>
    <dgm:pt modelId="{EA85CDD6-B8E2-441F-848E-E8E7A4E501A7}" type="pres">
      <dgm:prSet presAssocID="{B4E9EBD5-F4F6-4B91-9458-25B68A6FCD2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E55923-577D-4D63-9477-9CD5BB95CBD4}" type="pres">
      <dgm:prSet presAssocID="{B4E9EBD5-F4F6-4B91-9458-25B68A6FCD2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C3C769-EE39-4A87-9831-616BBCC9DB52}" type="pres">
      <dgm:prSet presAssocID="{B4E9EBD5-F4F6-4B91-9458-25B68A6FCD2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9643B8-275C-4E53-A524-6C418E24C76C}" type="pres">
      <dgm:prSet presAssocID="{B4E9EBD5-F4F6-4B91-9458-25B68A6FCD2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69D8353-8C06-4A92-A622-3144F5AFA8FB}" srcId="{B4E9EBD5-F4F6-4B91-9458-25B68A6FCD24}" destId="{EA81231E-244E-418D-B32A-FB986523B1FE}" srcOrd="0" destOrd="0" parTransId="{B360EF8A-E641-4BB3-BFE6-0AB9B5216299}" sibTransId="{54A32738-DD73-49AF-B57F-2DBA6FC89504}"/>
    <dgm:cxn modelId="{07DB366E-9F72-46C5-AE34-EEA469150912}" type="presOf" srcId="{4653BF81-B876-4E62-969F-055624A64EAA}" destId="{C1C3C769-EE39-4A87-9831-616BBCC9DB52}" srcOrd="0" destOrd="0" presId="urn:microsoft.com/office/officeart/2005/8/layout/matrix2"/>
    <dgm:cxn modelId="{210B949F-8B9A-4D95-9FD5-0D7770B4BBEC}" type="presOf" srcId="{B4E9EBD5-F4F6-4B91-9458-25B68A6FCD24}" destId="{D3A0EE14-0419-4A9C-9D79-5DB6810FFD4D}" srcOrd="0" destOrd="0" presId="urn:microsoft.com/office/officeart/2005/8/layout/matrix2"/>
    <dgm:cxn modelId="{F98109C7-F69F-4644-9D7C-22A81E79F78F}" srcId="{B4E9EBD5-F4F6-4B91-9458-25B68A6FCD24}" destId="{4653BF81-B876-4E62-969F-055624A64EAA}" srcOrd="2" destOrd="0" parTransId="{678CCF50-7074-4B87-89DC-027DEC39B43C}" sibTransId="{A8C02575-52D2-4596-B2B8-785F0811FCB1}"/>
    <dgm:cxn modelId="{F68D42A6-92EA-4B5F-8381-03A0B34D3061}" srcId="{B4E9EBD5-F4F6-4B91-9458-25B68A6FCD24}" destId="{4207C63D-71D9-41CD-8D0B-7BF706FCDA26}" srcOrd="1" destOrd="0" parTransId="{1D78DB2E-4A64-4407-9857-6F8F983F39E2}" sibTransId="{14419466-A6D5-4AE0-AAD7-A9A6264A336F}"/>
    <dgm:cxn modelId="{E92F7DC9-2193-4328-8D6D-328C60C68F5C}" type="presOf" srcId="{4207C63D-71D9-41CD-8D0B-7BF706FCDA26}" destId="{CCE55923-577D-4D63-9477-9CD5BB95CBD4}" srcOrd="0" destOrd="0" presId="urn:microsoft.com/office/officeart/2005/8/layout/matrix2"/>
    <dgm:cxn modelId="{E4956E37-B9D6-4A8B-8F9F-8295196EBE32}" type="presOf" srcId="{6309545C-8BE7-481C-9B6C-3AE18C2474BC}" destId="{509643B8-275C-4E53-A524-6C418E24C76C}" srcOrd="0" destOrd="0" presId="urn:microsoft.com/office/officeart/2005/8/layout/matrix2"/>
    <dgm:cxn modelId="{FA3557A6-05DE-4815-A818-CE9A10764FF9}" srcId="{B4E9EBD5-F4F6-4B91-9458-25B68A6FCD24}" destId="{6309545C-8BE7-481C-9B6C-3AE18C2474BC}" srcOrd="3" destOrd="0" parTransId="{D91C568D-5B01-4683-85C3-090E03C30D01}" sibTransId="{1A6621BF-D19B-4F3F-BC00-332530764FC3}"/>
    <dgm:cxn modelId="{31C360FA-C9A8-4741-947F-9B0804E4880D}" type="presOf" srcId="{EA81231E-244E-418D-B32A-FB986523B1FE}" destId="{EA85CDD6-B8E2-441F-848E-E8E7A4E501A7}" srcOrd="0" destOrd="0" presId="urn:microsoft.com/office/officeart/2005/8/layout/matrix2"/>
    <dgm:cxn modelId="{AF47BB9E-53D1-49FE-A594-8836CE7BF7E2}" type="presParOf" srcId="{D3A0EE14-0419-4A9C-9D79-5DB6810FFD4D}" destId="{D05CDC5B-0710-4F79-9DE2-EE416F996F07}" srcOrd="0" destOrd="0" presId="urn:microsoft.com/office/officeart/2005/8/layout/matrix2"/>
    <dgm:cxn modelId="{2EF5A596-F333-4381-AF12-60CE257FD3AB}" type="presParOf" srcId="{D3A0EE14-0419-4A9C-9D79-5DB6810FFD4D}" destId="{EA85CDD6-B8E2-441F-848E-E8E7A4E501A7}" srcOrd="1" destOrd="0" presId="urn:microsoft.com/office/officeart/2005/8/layout/matrix2"/>
    <dgm:cxn modelId="{EA6D0F01-F97B-4EB6-9350-D590575E25F0}" type="presParOf" srcId="{D3A0EE14-0419-4A9C-9D79-5DB6810FFD4D}" destId="{CCE55923-577D-4D63-9477-9CD5BB95CBD4}" srcOrd="2" destOrd="0" presId="urn:microsoft.com/office/officeart/2005/8/layout/matrix2"/>
    <dgm:cxn modelId="{BAE0619E-18FA-4C36-9DDB-858310714044}" type="presParOf" srcId="{D3A0EE14-0419-4A9C-9D79-5DB6810FFD4D}" destId="{C1C3C769-EE39-4A87-9831-616BBCC9DB52}" srcOrd="3" destOrd="0" presId="urn:microsoft.com/office/officeart/2005/8/layout/matrix2"/>
    <dgm:cxn modelId="{DD588CF9-34A0-48B1-B024-E0FF1BA4D6B6}" type="presParOf" srcId="{D3A0EE14-0419-4A9C-9D79-5DB6810FFD4D}" destId="{509643B8-275C-4E53-A524-6C418E24C76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CDC5B-0710-4F79-9DE2-EE416F996F07}">
      <dsp:nvSpPr>
        <dsp:cNvPr id="0" name=""/>
        <dsp:cNvSpPr/>
      </dsp:nvSpPr>
      <dsp:spPr>
        <a:xfrm>
          <a:off x="2396958" y="0"/>
          <a:ext cx="4959684" cy="49596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5CDD6-B8E2-441F-848E-E8E7A4E501A7}">
      <dsp:nvSpPr>
        <dsp:cNvPr id="0" name=""/>
        <dsp:cNvSpPr/>
      </dsp:nvSpPr>
      <dsp:spPr>
        <a:xfrm>
          <a:off x="2719337" y="322379"/>
          <a:ext cx="1983873" cy="19838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baseline="0" dirty="0" smtClean="0"/>
            <a:t> </a:t>
          </a:r>
          <a:endParaRPr lang="en-US" sz="6500" kern="1200" dirty="0"/>
        </a:p>
      </dsp:txBody>
      <dsp:txXfrm>
        <a:off x="2816182" y="419224"/>
        <a:ext cx="1790183" cy="1790183"/>
      </dsp:txXfrm>
    </dsp:sp>
    <dsp:sp modelId="{CCE55923-577D-4D63-9477-9CD5BB95CBD4}">
      <dsp:nvSpPr>
        <dsp:cNvPr id="0" name=""/>
        <dsp:cNvSpPr/>
      </dsp:nvSpPr>
      <dsp:spPr>
        <a:xfrm>
          <a:off x="5050388" y="322379"/>
          <a:ext cx="1983873" cy="1983873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5147233" y="419224"/>
        <a:ext cx="1790183" cy="1790183"/>
      </dsp:txXfrm>
    </dsp:sp>
    <dsp:sp modelId="{C1C3C769-EE39-4A87-9831-616BBCC9DB52}">
      <dsp:nvSpPr>
        <dsp:cNvPr id="0" name=""/>
        <dsp:cNvSpPr/>
      </dsp:nvSpPr>
      <dsp:spPr>
        <a:xfrm>
          <a:off x="2719337" y="2653430"/>
          <a:ext cx="1983873" cy="1983873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816182" y="2750275"/>
        <a:ext cx="1790183" cy="1790183"/>
      </dsp:txXfrm>
    </dsp:sp>
    <dsp:sp modelId="{509643B8-275C-4E53-A524-6C418E24C76C}">
      <dsp:nvSpPr>
        <dsp:cNvPr id="0" name=""/>
        <dsp:cNvSpPr/>
      </dsp:nvSpPr>
      <dsp:spPr>
        <a:xfrm>
          <a:off x="5050388" y="2653430"/>
          <a:ext cx="1983873" cy="198387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5147233" y="2750275"/>
        <a:ext cx="1790183" cy="179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0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00" y="0"/>
            <a:ext cx="6319599" cy="42054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7654" y="107382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Organisasi</a:t>
            </a:r>
            <a:r>
              <a:rPr lang="en-US" sz="5249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249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dan</a:t>
            </a:r>
            <a:r>
              <a:rPr lang="en-US" sz="5249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249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Budaya</a:t>
            </a:r>
            <a:endParaRPr lang="en-US" sz="5249" b="1" dirty="0" smtClean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  <a:p>
            <a:pPr marL="0" indent="0">
              <a:lnSpc>
                <a:spcPts val="6561"/>
              </a:lnSpc>
              <a:buNone/>
            </a:pPr>
            <a:r>
              <a:rPr lang="en-US" sz="5249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</a:rPr>
              <a:t>MSDM </a:t>
            </a:r>
            <a:r>
              <a:rPr lang="en-US" sz="5249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</a:rPr>
              <a:t>Lintas</a:t>
            </a:r>
            <a:r>
              <a:rPr lang="en-US" sz="5249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</a:rPr>
              <a:t> Negara</a:t>
            </a:r>
            <a:endParaRPr lang="en-US" sz="5249" dirty="0">
              <a:latin typeface="High Tower Text" panose="02040502050506030303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155751"/>
            <a:ext cx="6081951" cy="43519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Seseorang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yg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diwajibkan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untuk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tinggal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dan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bekerja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di Negara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baru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akan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mengalami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kesulitan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,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kesulitan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ini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biasanya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berupa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i="1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“culture shock”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Sehingga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perlu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banyak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penyesuaian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dalam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waktu</a:t>
            </a:r>
            <a:r>
              <a:rPr lang="en-US" sz="2400" dirty="0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 relative </a:t>
            </a:r>
            <a:r>
              <a:rPr lang="en-US" sz="2400" dirty="0" err="1" smtClean="0">
                <a:solidFill>
                  <a:srgbClr val="746558"/>
                </a:solidFill>
                <a:latin typeface="Calisto MT" panose="02040603050505030304" pitchFamily="18" charset="0"/>
                <a:ea typeface="Gelasio" pitchFamily="34" charset="-122"/>
              </a:rPr>
              <a:t>singkat</a:t>
            </a:r>
            <a:endParaRPr lang="en-US" sz="2400" dirty="0">
              <a:latin typeface="Calisto MT" panose="02040603050505030304" pitchFamily="18" charset="0"/>
            </a:endParaRPr>
          </a:p>
        </p:txBody>
      </p:sp>
      <p:pic>
        <p:nvPicPr>
          <p:cNvPr id="11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71" y="4004078"/>
            <a:ext cx="6336574" cy="4216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28293" y="89130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Jenis</a:t>
            </a:r>
            <a:r>
              <a:rPr lang="en-US" sz="4374" b="1" dirty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– </a:t>
            </a: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jenis</a:t>
            </a: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374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endParaRPr lang="en-US" sz="4374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374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</a:rPr>
              <a:t>MSDMI</a:t>
            </a:r>
            <a:endParaRPr lang="en-US" sz="4374" dirty="0">
              <a:latin typeface="High Tower Text" panose="02040502050506030303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570846" y="2577703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Pembekalan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70846" y="3799164"/>
            <a:ext cx="3295888" cy="3992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berintegritas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99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847993" y="2572226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Pendidikan</a:t>
            </a:r>
            <a:endParaRPr lang="en-US" sz="4000" b="1" dirty="0" smtClean="0">
              <a:solidFill>
                <a:srgbClr val="484237"/>
              </a:solidFill>
              <a:latin typeface="Bahnschrift" panose="020B0502040204020203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Dan </a:t>
            </a: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Pelatihan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847992" y="4026393"/>
            <a:ext cx="3296007" cy="3765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menduudki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734437" y="2577703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0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Motivasi</a:t>
            </a:r>
            <a:endParaRPr lang="en-US" sz="4000" dirty="0">
              <a:latin typeface="Bahnschrift" panose="020B0502040204020203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677019" y="3468766"/>
            <a:ext cx="3296007" cy="4494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membangkitkan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63549" y="2510134"/>
            <a:ext cx="73666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 KASIH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28293" y="89130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smtClean="0">
                <a:latin typeface="High Tower Text" panose="02040502050506030303" pitchFamily="18" charset="0"/>
              </a:rPr>
              <a:t>YANG AKAN DIBAHAS :</a:t>
            </a:r>
            <a:endParaRPr lang="en-US" sz="4374" dirty="0">
              <a:latin typeface="High Tower Text" panose="0204050205050603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9501041"/>
              </p:ext>
            </p:extLst>
          </p:nvPr>
        </p:nvGraphicFramePr>
        <p:xfrm>
          <a:off x="0" y="2406316"/>
          <a:ext cx="9753600" cy="495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 2"/>
          <p:cNvSpPr/>
          <p:nvPr/>
        </p:nvSpPr>
        <p:spPr>
          <a:xfrm>
            <a:off x="1695093" y="3410027"/>
            <a:ext cx="2876907" cy="694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8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ORGANISASI</a:t>
            </a:r>
            <a:endParaRPr lang="en-US" sz="2800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5419546" y="3367968"/>
            <a:ext cx="2876907" cy="694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8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BUDAYA</a:t>
            </a:r>
            <a:endParaRPr lang="en-US" sz="2800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18" name="Text 2"/>
          <p:cNvSpPr/>
          <p:nvPr/>
        </p:nvSpPr>
        <p:spPr>
          <a:xfrm>
            <a:off x="1245914" y="5654945"/>
            <a:ext cx="2876907" cy="694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28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BUDAYA ORGANISASI</a:t>
            </a:r>
            <a:endParaRPr lang="en-US" sz="2800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19" name="Text 2"/>
          <p:cNvSpPr/>
          <p:nvPr/>
        </p:nvSpPr>
        <p:spPr>
          <a:xfrm>
            <a:off x="5419546" y="5299628"/>
            <a:ext cx="3467780" cy="694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BUDAYA DAN ORGANISASI MSDM LINTAS NEGARA</a:t>
            </a:r>
            <a:endParaRPr lang="en-US" sz="2800" b="1" dirty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9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66793" y="403923"/>
            <a:ext cx="2726512" cy="758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Organisasi</a:t>
            </a:r>
            <a:endParaRPr lang="en-US" sz="4400" b="1" dirty="0" smtClean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3865007" y="2450887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8" name="Text 4"/>
          <p:cNvSpPr/>
          <p:nvPr/>
        </p:nvSpPr>
        <p:spPr>
          <a:xfrm>
            <a:off x="4088963" y="2459178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57200" indent="-457200">
              <a:lnSpc>
                <a:spcPts val="2734"/>
              </a:lnSpc>
              <a:buAutoNum type="arabicPeriod"/>
            </a:pPr>
            <a:r>
              <a:rPr lang="en-US" sz="2187" b="1" dirty="0" err="1" smtClean="0">
                <a:latin typeface="Calisto MT" panose="02040603050505030304" pitchFamily="18" charset="0"/>
                <a:ea typeface="Gelasio" pitchFamily="34" charset="-122"/>
              </a:rPr>
              <a:t>Regionalisasi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088963" y="3286780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3866793" y="1162589"/>
            <a:ext cx="984920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dirty="0" err="1" smtClean="0">
                <a:latin typeface="Calisto MT" panose="02040603050505030304" pitchFamily="18" charset="0"/>
              </a:rPr>
              <a:t>Kerangka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hubungan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yg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terstruktur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menunjukkan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wewenang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tanggung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jawab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dan</a:t>
            </a:r>
            <a:endParaRPr lang="en-US" sz="2187" dirty="0">
              <a:latin typeface="Calisto MT" panose="02040603050505030304" pitchFamily="18" charset="0"/>
            </a:endParaRPr>
          </a:p>
          <a:p>
            <a:pPr>
              <a:lnSpc>
                <a:spcPts val="2734"/>
              </a:lnSpc>
            </a:pPr>
            <a:r>
              <a:rPr lang="en-US" sz="2187" dirty="0" err="1" smtClean="0">
                <a:latin typeface="Calisto MT" panose="02040603050505030304" pitchFamily="18" charset="0"/>
              </a:rPr>
              <a:t>Pembagian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kerja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dalam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menjalankan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fungsi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tertentu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8" name="Shape 3"/>
          <p:cNvSpPr/>
          <p:nvPr/>
        </p:nvSpPr>
        <p:spPr>
          <a:xfrm>
            <a:off x="3866793" y="5080904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9" name="Text 4"/>
          <p:cNvSpPr/>
          <p:nvPr/>
        </p:nvSpPr>
        <p:spPr>
          <a:xfrm>
            <a:off x="4088963" y="5303074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 smtClean="0">
                <a:latin typeface="Calisto MT" panose="02040603050505030304" pitchFamily="18" charset="0"/>
              </a:rPr>
              <a:t>2. </a:t>
            </a:r>
            <a:r>
              <a:rPr lang="en-US" sz="2187" b="1" dirty="0" err="1" smtClean="0">
                <a:latin typeface="Calisto MT" panose="02040603050505030304" pitchFamily="18" charset="0"/>
              </a:rPr>
              <a:t>Arus</a:t>
            </a:r>
            <a:r>
              <a:rPr lang="en-US" sz="2187" b="1" dirty="0" smtClean="0">
                <a:latin typeface="Calisto MT" panose="02040603050505030304" pitchFamily="18" charset="0"/>
              </a:rPr>
              <a:t> </a:t>
            </a:r>
            <a:r>
              <a:rPr lang="en-US" sz="2187" b="1" dirty="0" err="1" smtClean="0">
                <a:latin typeface="Calisto MT" panose="02040603050505030304" pitchFamily="18" charset="0"/>
              </a:rPr>
              <a:t>bisnis</a:t>
            </a:r>
            <a:r>
              <a:rPr lang="en-US" sz="2187" b="1" dirty="0" smtClean="0">
                <a:latin typeface="Calisto MT" panose="02040603050505030304" pitchFamily="18" charset="0"/>
              </a:rPr>
              <a:t> global</a:t>
            </a:r>
            <a:endParaRPr lang="en-US" sz="2187" b="1" dirty="0">
              <a:latin typeface="Calisto MT" panose="02040603050505030304" pitchFamily="18" charset="0"/>
            </a:endParaRPr>
          </a:p>
        </p:txBody>
      </p:sp>
      <p:sp>
        <p:nvSpPr>
          <p:cNvPr id="20" name="Text 5"/>
          <p:cNvSpPr/>
          <p:nvPr/>
        </p:nvSpPr>
        <p:spPr>
          <a:xfrm>
            <a:off x="4088963" y="6130676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0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66793" y="403923"/>
            <a:ext cx="2726512" cy="758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Budaya</a:t>
            </a:r>
            <a:endParaRPr lang="en-US" sz="4400" b="1" dirty="0" smtClean="0">
              <a:solidFill>
                <a:srgbClr val="484237"/>
              </a:solidFill>
              <a:latin typeface="High Tower Text" panose="02040502050506030303" pitchFamily="18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3865007" y="2450887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8" name="Text 4"/>
          <p:cNvSpPr/>
          <p:nvPr/>
        </p:nvSpPr>
        <p:spPr>
          <a:xfrm>
            <a:off x="4088963" y="2459178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57200" indent="-457200">
              <a:lnSpc>
                <a:spcPts val="2734"/>
              </a:lnSpc>
              <a:buAutoNum type="arabicPeriod"/>
            </a:pPr>
            <a:r>
              <a:rPr lang="en-US" sz="2187" b="1" dirty="0" err="1" smtClean="0">
                <a:latin typeface="Calisto MT" panose="02040603050505030304" pitchFamily="18" charset="0"/>
                <a:ea typeface="Gelasio" pitchFamily="34" charset="-122"/>
              </a:rPr>
              <a:t>Regionalisasi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088963" y="3286780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3866793" y="1162589"/>
            <a:ext cx="984920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dirty="0" err="1" smtClean="0">
                <a:latin typeface="Calisto MT" panose="02040603050505030304" pitchFamily="18" charset="0"/>
              </a:rPr>
              <a:t>Kerangka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hubungan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yg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terstruktur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menunjukkan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wewenang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tanggung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jawab</a:t>
            </a:r>
            <a:r>
              <a:rPr lang="en-US" sz="2187" dirty="0" smtClean="0">
                <a:latin typeface="Calisto MT" panose="02040603050505030304" pitchFamily="18" charset="0"/>
              </a:rPr>
              <a:t>, </a:t>
            </a:r>
            <a:r>
              <a:rPr lang="en-US" sz="2187" dirty="0" err="1" smtClean="0">
                <a:latin typeface="Calisto MT" panose="02040603050505030304" pitchFamily="18" charset="0"/>
              </a:rPr>
              <a:t>dan</a:t>
            </a:r>
            <a:endParaRPr lang="en-US" sz="2187" dirty="0">
              <a:latin typeface="Calisto MT" panose="02040603050505030304" pitchFamily="18" charset="0"/>
            </a:endParaRPr>
          </a:p>
          <a:p>
            <a:pPr>
              <a:lnSpc>
                <a:spcPts val="2734"/>
              </a:lnSpc>
            </a:pPr>
            <a:r>
              <a:rPr lang="en-US" sz="2187" dirty="0" err="1" smtClean="0">
                <a:latin typeface="Calisto MT" panose="02040603050505030304" pitchFamily="18" charset="0"/>
              </a:rPr>
              <a:t>Pembagian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kerja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dalam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menjalankan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fungsi</a:t>
            </a:r>
            <a:r>
              <a:rPr lang="en-US" sz="2187" dirty="0" smtClean="0">
                <a:latin typeface="Calisto MT" panose="02040603050505030304" pitchFamily="18" charset="0"/>
              </a:rPr>
              <a:t> </a:t>
            </a:r>
            <a:r>
              <a:rPr lang="en-US" sz="2187" dirty="0" err="1" smtClean="0">
                <a:latin typeface="Calisto MT" panose="02040603050505030304" pitchFamily="18" charset="0"/>
              </a:rPr>
              <a:t>tertentu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8" name="Shape 3"/>
          <p:cNvSpPr/>
          <p:nvPr/>
        </p:nvSpPr>
        <p:spPr>
          <a:xfrm>
            <a:off x="3866793" y="5080904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9" name="Text 4"/>
          <p:cNvSpPr/>
          <p:nvPr/>
        </p:nvSpPr>
        <p:spPr>
          <a:xfrm>
            <a:off x="4088963" y="5303074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 smtClean="0">
                <a:latin typeface="Calisto MT" panose="02040603050505030304" pitchFamily="18" charset="0"/>
              </a:rPr>
              <a:t>2. </a:t>
            </a:r>
            <a:r>
              <a:rPr lang="en-US" sz="2187" b="1" dirty="0" err="1" smtClean="0">
                <a:latin typeface="Calisto MT" panose="02040603050505030304" pitchFamily="18" charset="0"/>
              </a:rPr>
              <a:t>Arus</a:t>
            </a:r>
            <a:r>
              <a:rPr lang="en-US" sz="2187" b="1" dirty="0" smtClean="0">
                <a:latin typeface="Calisto MT" panose="02040603050505030304" pitchFamily="18" charset="0"/>
              </a:rPr>
              <a:t> </a:t>
            </a:r>
            <a:r>
              <a:rPr lang="en-US" sz="2187" b="1" dirty="0" err="1" smtClean="0">
                <a:latin typeface="Calisto MT" panose="02040603050505030304" pitchFamily="18" charset="0"/>
              </a:rPr>
              <a:t>bisnis</a:t>
            </a:r>
            <a:r>
              <a:rPr lang="en-US" sz="2187" b="1" dirty="0" smtClean="0">
                <a:latin typeface="Calisto MT" panose="02040603050505030304" pitchFamily="18" charset="0"/>
              </a:rPr>
              <a:t> global</a:t>
            </a:r>
            <a:endParaRPr lang="en-US" sz="2187" b="1" dirty="0">
              <a:latin typeface="Calisto MT" panose="02040603050505030304" pitchFamily="18" charset="0"/>
            </a:endParaRPr>
          </a:p>
        </p:txBody>
      </p:sp>
      <p:sp>
        <p:nvSpPr>
          <p:cNvPr id="20" name="Text 5"/>
          <p:cNvSpPr/>
          <p:nvPr/>
        </p:nvSpPr>
        <p:spPr>
          <a:xfrm>
            <a:off x="4088963" y="6130676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4080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Sintak</a:t>
            </a: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4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MSDMI</a:t>
            </a:r>
            <a:endParaRPr lang="en-US" sz="4400" dirty="0">
              <a:latin typeface="High Tower Text" panose="02040502050506030303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796063"/>
            <a:ext cx="4273987" cy="8276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457200" indent="-457200">
              <a:lnSpc>
                <a:spcPts val="2734"/>
              </a:lnSpc>
              <a:buAutoNum type="arabicPeriod"/>
            </a:pP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Perencanaan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dan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Identifikasi</a:t>
            </a:r>
            <a:endParaRPr lang="en-US" sz="2187" b="1" dirty="0" smtClean="0">
              <a:solidFill>
                <a:srgbClr val="484237"/>
              </a:solidFill>
              <a:latin typeface="Calisto MT" panose="02040603050505030304" pitchFamily="18" charset="0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	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Kebutuhan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</a:rPr>
              <a:t> SDM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623665"/>
            <a:ext cx="4721781" cy="10744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573893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96064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2.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Peramalan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623667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3" name="Text 11"/>
          <p:cNvSpPr/>
          <p:nvPr/>
        </p:nvSpPr>
        <p:spPr>
          <a:xfrm>
            <a:off x="2260163" y="6192203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terpenuhi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apa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dibutuhkan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4.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Analisis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6014502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Organisasional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Analasis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2260163" y="54006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3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.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Penentuan</a:t>
            </a:r>
            <a:r>
              <a:rPr lang="en-US" sz="2187" b="1" dirty="0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187" b="1" dirty="0" err="1" smtClean="0">
                <a:solidFill>
                  <a:srgbClr val="484237"/>
                </a:solidFill>
                <a:latin typeface="Calisto MT" panose="02040603050505030304" pitchFamily="18" charset="0"/>
                <a:ea typeface="Gelasio" pitchFamily="34" charset="-122"/>
                <a:cs typeface="Gelasio" pitchFamily="34" charset="-120"/>
              </a:rPr>
              <a:t>Kebutuhan</a:t>
            </a:r>
            <a:endParaRPr lang="en-US" sz="2187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Produktivitas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Kerja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69074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karena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adanya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peningkatan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berbagai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skill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dimiliki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Mencapai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Efisiensi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911447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sesuai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dgn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kebutuhan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efisiensi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sumber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organisasi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terjaga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Program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Pengembangan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53820"/>
            <a:ext cx="7777758" cy="912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terampil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Mengurangi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Kecelakaan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50024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ahli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lihai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cakap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bekerja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5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Meningkatkat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Pelayanan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92397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memberikan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pelayanan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konsumen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6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Memelihara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Moral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Karyawan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34770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Program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pegawai</a:t>
            </a:r>
            <a:r>
              <a:rPr lang="en-US" sz="24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sbg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sarana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moral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5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7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Peluang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Karir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50024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mengikui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kariernya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8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Konseptual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92397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Diharapkan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proses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pengambilan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keputusan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menjadi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lebih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mudah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akurat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62299" y="6397823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9" name="Text 16"/>
          <p:cNvSpPr/>
          <p:nvPr/>
        </p:nvSpPr>
        <p:spPr>
          <a:xfrm>
            <a:off x="4714756" y="6213396"/>
            <a:ext cx="199192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9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510837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Meningkatkan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Kepemimpinan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26348" y="6734770"/>
            <a:ext cx="7777758" cy="70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Adanya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hubungan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secara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vertical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horizontal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struktur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organisasi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perusahaan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12444" y="49351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Manfaat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400" b="1" dirty="0" err="1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Pengembangan</a:t>
            </a:r>
            <a:r>
              <a:rPr lang="en-US" sz="5400" b="1" dirty="0" smtClean="0">
                <a:solidFill>
                  <a:srgbClr val="484237"/>
                </a:solidFill>
                <a:latin typeface="High Tower Text" panose="02040502050506030303" pitchFamily="18" charset="0"/>
                <a:ea typeface="Gelasio" pitchFamily="34" charset="-122"/>
                <a:cs typeface="Gelasio" pitchFamily="34" charset="-120"/>
              </a:rPr>
              <a:t> MSDMI</a:t>
            </a:r>
            <a:endParaRPr lang="en-US" sz="5400" dirty="0">
              <a:latin typeface="High Tower Text" panose="02040502050506030303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2315170"/>
            <a:ext cx="44053" cy="5306854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13077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9" name="Text 6"/>
          <p:cNvSpPr/>
          <p:nvPr/>
        </p:nvSpPr>
        <p:spPr>
          <a:xfrm>
            <a:off x="4736425" y="2528649"/>
            <a:ext cx="15585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461676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Peningkatan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Balas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</a:rPr>
              <a:t>Jasa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26348" y="3011924"/>
            <a:ext cx="7777758" cy="1317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mendapatkan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prestasi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dr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perusahaan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balas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jasa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atas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prestasi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yg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diberikan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baik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62299" y="4555450"/>
            <a:ext cx="771168" cy="44053"/>
          </a:xfrm>
          <a:prstGeom prst="rect">
            <a:avLst/>
          </a:prstGeom>
          <a:solidFill>
            <a:srgbClr val="D2CCC5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26669"/>
            </a:avLst>
          </a:prstGeom>
          <a:solidFill>
            <a:srgbClr val="EFE7D6"/>
          </a:solidFill>
          <a:ln/>
        </p:spPr>
      </p:sp>
      <p:sp>
        <p:nvSpPr>
          <p:cNvPr id="14" name="Text 11"/>
          <p:cNvSpPr/>
          <p:nvPr/>
        </p:nvSpPr>
        <p:spPr>
          <a:xfrm>
            <a:off x="4714280" y="4371023"/>
            <a:ext cx="20026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11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457557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Peningkatan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Pelayanan</a:t>
            </a:r>
            <a:r>
              <a:rPr lang="en-US" sz="2400" b="1" dirty="0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400" b="1" dirty="0" err="1" smtClean="0">
                <a:solidFill>
                  <a:srgbClr val="484237"/>
                </a:solidFill>
                <a:latin typeface="Bahnschrift" panose="020B0502040204020203" pitchFamily="34" charset="0"/>
                <a:ea typeface="Gelasio" pitchFamily="34" charset="-122"/>
                <a:cs typeface="Gelasio" pitchFamily="34" charset="-120"/>
              </a:rPr>
              <a:t>Konsumen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26348" y="4854297"/>
            <a:ext cx="7777758" cy="1317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384</Words>
  <Application>Microsoft Office PowerPoint</Application>
  <PresentationFormat>Custom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Calisto MT</vt:lpstr>
      <vt:lpstr>Gelasio</vt:lpstr>
      <vt:lpstr>High Tower Text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12</cp:revision>
  <dcterms:created xsi:type="dcterms:W3CDTF">2024-04-01T07:22:19Z</dcterms:created>
  <dcterms:modified xsi:type="dcterms:W3CDTF">2024-04-05T05:04:40Z</dcterms:modified>
</cp:coreProperties>
</file>